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90" r:id="rId7"/>
    <p:sldId id="291" r:id="rId8"/>
    <p:sldId id="292" r:id="rId9"/>
    <p:sldId id="298" r:id="rId10"/>
    <p:sldId id="293" r:id="rId11"/>
    <p:sldId id="294" r:id="rId12"/>
    <p:sldId id="295" r:id="rId13"/>
    <p:sldId id="261" r:id="rId14"/>
    <p:sldId id="296" r:id="rId15"/>
    <p:sldId id="297" r:id="rId16"/>
    <p:sldId id="299" r:id="rId17"/>
    <p:sldId id="300" r:id="rId18"/>
    <p:sldId id="262" r:id="rId19"/>
    <p:sldId id="263" r:id="rId20"/>
    <p:sldId id="301" r:id="rId21"/>
    <p:sldId id="302" r:id="rId22"/>
    <p:sldId id="264" r:id="rId23"/>
    <p:sldId id="285" r:id="rId24"/>
    <p:sldId id="280" r:id="rId25"/>
    <p:sldId id="288" r:id="rId26"/>
    <p:sldId id="281" r:id="rId27"/>
    <p:sldId id="286" r:id="rId28"/>
    <p:sldId id="282" r:id="rId29"/>
    <p:sldId id="287" r:id="rId30"/>
    <p:sldId id="265" r:id="rId31"/>
    <p:sldId id="283" r:id="rId32"/>
    <p:sldId id="284" r:id="rId33"/>
    <p:sldId id="289" r:id="rId34"/>
    <p:sldId id="279" r:id="rId35"/>
    <p:sldId id="303" r:id="rId36"/>
    <p:sldId id="304" r:id="rId37"/>
    <p:sldId id="305" r:id="rId38"/>
    <p:sldId id="308" r:id="rId39"/>
    <p:sldId id="307" r:id="rId40"/>
    <p:sldId id="309" r:id="rId41"/>
    <p:sldId id="306" r:id="rId42"/>
    <p:sldId id="310" r:id="rId43"/>
    <p:sldId id="311" r:id="rId44"/>
    <p:sldId id="267" r:id="rId45"/>
    <p:sldId id="312" r:id="rId46"/>
    <p:sldId id="314" r:id="rId47"/>
    <p:sldId id="313" r:id="rId48"/>
    <p:sldId id="315" r:id="rId49"/>
    <p:sldId id="316" r:id="rId50"/>
    <p:sldId id="317" r:id="rId51"/>
    <p:sldId id="271" r:id="rId52"/>
    <p:sldId id="269" r:id="rId53"/>
    <p:sldId id="318" r:id="rId54"/>
    <p:sldId id="319" r:id="rId55"/>
    <p:sldId id="320" r:id="rId56"/>
    <p:sldId id="321" r:id="rId57"/>
    <p:sldId id="322" r:id="rId58"/>
    <p:sldId id="324" r:id="rId59"/>
    <p:sldId id="272" r:id="rId60"/>
    <p:sldId id="273" r:id="rId61"/>
    <p:sldId id="274" r:id="rId62"/>
    <p:sldId id="275" r:id="rId63"/>
    <p:sldId id="276" r:id="rId64"/>
    <p:sldId id="326" r:id="rId65"/>
    <p:sldId id="278" r:id="rId66"/>
    <p:sldId id="325" r:id="rId6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showGuides="1">
      <p:cViewPr varScale="1">
        <p:scale>
          <a:sx n="122" d="100"/>
          <a:sy n="122" d="100"/>
        </p:scale>
        <p:origin x="240" y="3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D9DB7B-9B92-4CA5-BBD9-5464FAA4F930}"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s-ES"/>
        </a:p>
      </dgm:t>
    </dgm:pt>
    <dgm:pt modelId="{504E4566-7CA6-4C0B-B4A8-B9FFD9B74375}">
      <dgm:prSet phldrT="[Texto]" custT="1"/>
      <dgm:spPr>
        <a:solidFill>
          <a:srgbClr val="FF0000"/>
        </a:solidFill>
        <a:ln>
          <a:noFill/>
        </a:ln>
      </dgm:spPr>
      <dgm:t>
        <a:bodyPr/>
        <a:lstStyle/>
        <a:p>
          <a:pPr>
            <a:lnSpc>
              <a:spcPct val="100000"/>
            </a:lnSpc>
            <a:spcAft>
              <a:spcPts val="0"/>
            </a:spcAft>
          </a:pPr>
          <a:r>
            <a:rPr lang="es-ES" sz="1200" b="1" dirty="0">
              <a:solidFill>
                <a:schemeClr val="tx1"/>
              </a:solidFill>
            </a:rPr>
            <a:t>ESTUDIO DE CASO Introducción</a:t>
          </a:r>
        </a:p>
        <a:p>
          <a:pPr>
            <a:lnSpc>
              <a:spcPct val="100000"/>
            </a:lnSpc>
            <a:spcAft>
              <a:spcPts val="0"/>
            </a:spcAft>
          </a:pPr>
          <a:r>
            <a:rPr lang="es-ES" sz="1200" b="1" dirty="0">
              <a:solidFill>
                <a:schemeClr val="tx1"/>
              </a:solidFill>
            </a:rPr>
            <a:t>El caso estudiado.</a:t>
          </a:r>
        </a:p>
        <a:p>
          <a:pPr>
            <a:lnSpc>
              <a:spcPct val="100000"/>
            </a:lnSpc>
            <a:spcAft>
              <a:spcPts val="0"/>
            </a:spcAft>
          </a:pPr>
          <a:r>
            <a:rPr lang="es-ES" sz="1200" b="1" dirty="0">
              <a:solidFill>
                <a:schemeClr val="tx1"/>
              </a:solidFill>
            </a:rPr>
            <a:t>Luís Otávio Burnier; Carlos Simioni; Lume Teatro; Mãe Dango</a:t>
          </a:r>
          <a:endParaRPr lang="es-ES" sz="1200" b="1" dirty="0">
            <a:solidFill>
              <a:sysClr val="windowText" lastClr="000000"/>
            </a:solidFill>
          </a:endParaRPr>
        </a:p>
      </dgm:t>
    </dgm:pt>
    <dgm:pt modelId="{23E16EEE-471F-41EB-9696-E9162D155952}" type="parTrans" cxnId="{4A011C89-38E9-4BEC-BFC4-EDFD1017CA3C}">
      <dgm:prSet/>
      <dgm:spPr/>
      <dgm:t>
        <a:bodyPr/>
        <a:lstStyle/>
        <a:p>
          <a:endParaRPr lang="es-ES">
            <a:solidFill>
              <a:sysClr val="windowText" lastClr="000000"/>
            </a:solidFill>
          </a:endParaRPr>
        </a:p>
      </dgm:t>
    </dgm:pt>
    <dgm:pt modelId="{829EF7ED-A698-4112-979D-07C2F9B49FF8}" type="sibTrans" cxnId="{4A011C89-38E9-4BEC-BFC4-EDFD1017CA3C}">
      <dgm:prSet/>
      <dgm:spPr/>
      <dgm:t>
        <a:bodyPr/>
        <a:lstStyle/>
        <a:p>
          <a:endParaRPr lang="es-ES">
            <a:solidFill>
              <a:sysClr val="windowText" lastClr="000000"/>
            </a:solidFill>
          </a:endParaRPr>
        </a:p>
      </dgm:t>
    </dgm:pt>
    <dgm:pt modelId="{2F8B858E-133A-4AF6-9B68-76EF060F18B0}">
      <dgm:prSet phldrT="[Texto]" custT="1"/>
      <dgm:spPr>
        <a:solidFill>
          <a:srgbClr val="92D050"/>
        </a:solidFill>
      </dgm:spPr>
      <dgm:t>
        <a:bodyPr/>
        <a:lstStyle/>
        <a:p>
          <a:pPr>
            <a:lnSpc>
              <a:spcPct val="100000"/>
            </a:lnSpc>
            <a:spcAft>
              <a:spcPts val="0"/>
            </a:spcAft>
          </a:pPr>
          <a:r>
            <a:rPr lang="es-ES" sz="1100" b="1" dirty="0">
              <a:solidFill>
                <a:sysClr val="windowText" lastClr="000000"/>
              </a:solidFill>
            </a:rPr>
            <a:t>MEDIACIÓN PSICOSOCIAL </a:t>
          </a:r>
        </a:p>
        <a:p>
          <a:pPr>
            <a:lnSpc>
              <a:spcPct val="100000"/>
            </a:lnSpc>
            <a:spcAft>
              <a:spcPts val="0"/>
            </a:spcAft>
          </a:pPr>
          <a:r>
            <a:rPr lang="es-ES" sz="1100" b="1" dirty="0">
              <a:solidFill>
                <a:sysClr val="windowText" lastClr="000000"/>
              </a:solidFill>
            </a:rPr>
            <a:t>Diálogos Interdisciplinares </a:t>
          </a:r>
          <a:r>
            <a:rPr lang="es-ES" sz="1100" b="0" dirty="0">
              <a:solidFill>
                <a:sysClr val="windowText" lastClr="000000"/>
              </a:solidFill>
            </a:rPr>
            <a:t>Antropología Teatral. Neurociencia. Física Moderna.</a:t>
          </a:r>
        </a:p>
      </dgm:t>
    </dgm:pt>
    <dgm:pt modelId="{D18E1B73-799D-4170-B211-4F61416B34D4}" type="parTrans" cxnId="{0DE2E5AE-27A1-4828-841F-993CE10101A0}">
      <dgm:prSet/>
      <dgm:spPr/>
      <dgm:t>
        <a:bodyPr/>
        <a:lstStyle/>
        <a:p>
          <a:endParaRPr lang="es-ES">
            <a:solidFill>
              <a:sysClr val="windowText" lastClr="000000"/>
            </a:solidFill>
          </a:endParaRPr>
        </a:p>
      </dgm:t>
    </dgm:pt>
    <dgm:pt modelId="{DDD1E83F-D39D-426E-AF85-F136A3F0E22F}" type="sibTrans" cxnId="{0DE2E5AE-27A1-4828-841F-993CE10101A0}">
      <dgm:prSet/>
      <dgm:spPr>
        <a:solidFill>
          <a:schemeClr val="bg1"/>
        </a:solidFill>
      </dgm:spPr>
      <dgm:t>
        <a:bodyPr/>
        <a:lstStyle/>
        <a:p>
          <a:endParaRPr lang="es-ES">
            <a:solidFill>
              <a:sysClr val="windowText" lastClr="000000"/>
            </a:solidFill>
          </a:endParaRPr>
        </a:p>
      </dgm:t>
    </dgm:pt>
    <dgm:pt modelId="{774CE437-A9BB-4746-87C7-AE27A60F0A56}">
      <dgm:prSet phldrT="[Texto]"/>
      <dgm:spPr>
        <a:solidFill>
          <a:srgbClr val="FFFF00"/>
        </a:solidFill>
      </dgm:spPr>
      <dgm:t>
        <a:bodyPr/>
        <a:lstStyle/>
        <a:p>
          <a:r>
            <a:rPr lang="es-ES" b="1">
              <a:solidFill>
                <a:schemeClr val="tx1"/>
              </a:solidFill>
            </a:rPr>
            <a:t>MEDIACIÓN ESTÉTICA </a:t>
          </a:r>
          <a:r>
            <a:rPr lang="es-ES">
              <a:solidFill>
                <a:schemeClr val="tx1"/>
              </a:solidFill>
            </a:rPr>
            <a:t>Patrimonio. Procesos Creativos. </a:t>
          </a:r>
          <a:endParaRPr lang="es-ES" dirty="0">
            <a:solidFill>
              <a:schemeClr val="tx1"/>
            </a:solidFill>
          </a:endParaRPr>
        </a:p>
      </dgm:t>
    </dgm:pt>
    <dgm:pt modelId="{DDB2B99A-0DE6-4625-9D57-CAB731D1D9FA}" type="parTrans" cxnId="{94783224-3F1E-46E2-AC17-B68286F1B874}">
      <dgm:prSet/>
      <dgm:spPr/>
      <dgm:t>
        <a:bodyPr/>
        <a:lstStyle/>
        <a:p>
          <a:endParaRPr lang="es-ES">
            <a:solidFill>
              <a:sysClr val="windowText" lastClr="000000"/>
            </a:solidFill>
          </a:endParaRPr>
        </a:p>
      </dgm:t>
    </dgm:pt>
    <dgm:pt modelId="{C3333C23-FB57-42FD-A47F-AC04B352A21C}" type="sibTrans" cxnId="{94783224-3F1E-46E2-AC17-B68286F1B874}">
      <dgm:prSet/>
      <dgm:spPr>
        <a:solidFill>
          <a:schemeClr val="bg1"/>
        </a:solidFill>
      </dgm:spPr>
      <dgm:t>
        <a:bodyPr/>
        <a:lstStyle/>
        <a:p>
          <a:endParaRPr lang="es-ES">
            <a:solidFill>
              <a:sysClr val="windowText" lastClr="000000"/>
            </a:solidFill>
          </a:endParaRPr>
        </a:p>
      </dgm:t>
    </dgm:pt>
    <dgm:pt modelId="{5C7DC3A4-AAE9-40B0-8F6C-B23426C4C9DC}">
      <dgm:prSet phldrT="[Texto]" custT="1"/>
      <dgm:spPr>
        <a:solidFill>
          <a:schemeClr val="accent2">
            <a:lumMod val="60000"/>
            <a:lumOff val="40000"/>
          </a:schemeClr>
        </a:solidFill>
      </dgm:spPr>
      <dgm:t>
        <a:bodyPr/>
        <a:lstStyle/>
        <a:p>
          <a:r>
            <a:rPr lang="es-ES" sz="1200" b="1">
              <a:solidFill>
                <a:schemeClr val="tx1"/>
              </a:solidFill>
            </a:rPr>
            <a:t>CONCLUSIÓN</a:t>
          </a:r>
          <a:endParaRPr lang="es-ES" sz="1200" b="1" dirty="0">
            <a:solidFill>
              <a:schemeClr val="tx1"/>
            </a:solidFill>
          </a:endParaRPr>
        </a:p>
      </dgm:t>
    </dgm:pt>
    <dgm:pt modelId="{1EC224E0-F0BC-406B-9659-F920900F3433}" type="parTrans" cxnId="{005AEED0-4C55-4024-940C-EE87C469F890}">
      <dgm:prSet/>
      <dgm:spPr/>
      <dgm:t>
        <a:bodyPr/>
        <a:lstStyle/>
        <a:p>
          <a:endParaRPr lang="es-ES">
            <a:solidFill>
              <a:sysClr val="windowText" lastClr="000000"/>
            </a:solidFill>
          </a:endParaRPr>
        </a:p>
      </dgm:t>
    </dgm:pt>
    <dgm:pt modelId="{4C7009DB-1566-4011-BAA9-ECDDE7E6A5C1}" type="sibTrans" cxnId="{005AEED0-4C55-4024-940C-EE87C469F890}">
      <dgm:prSet/>
      <dgm:spPr>
        <a:solidFill>
          <a:schemeClr val="bg1"/>
        </a:solidFill>
      </dgm:spPr>
      <dgm:t>
        <a:bodyPr/>
        <a:lstStyle/>
        <a:p>
          <a:endParaRPr lang="es-ES">
            <a:solidFill>
              <a:sysClr val="windowText" lastClr="000000"/>
            </a:solidFill>
          </a:endParaRPr>
        </a:p>
      </dgm:t>
    </dgm:pt>
    <dgm:pt modelId="{851B0CBC-FB49-4C93-B223-4E7B01F24DDF}">
      <dgm:prSet phldrT="[Texto]"/>
      <dgm:spPr>
        <a:solidFill>
          <a:srgbClr val="00B0F0"/>
        </a:solidFill>
      </dgm:spPr>
      <dgm:t>
        <a:bodyPr/>
        <a:lstStyle/>
        <a:p>
          <a:r>
            <a:rPr lang="es-ES" b="1">
              <a:solidFill>
                <a:schemeClr val="tx1"/>
              </a:solidFill>
            </a:rPr>
            <a:t>MEDIACIÓN HISTÓRICA </a:t>
          </a:r>
          <a:r>
            <a:rPr lang="es-ES">
              <a:solidFill>
                <a:schemeClr val="tx1"/>
              </a:solidFill>
            </a:rPr>
            <a:t>Candomblé: Africa / Brasil – África/ Mediterráneo </a:t>
          </a:r>
          <a:endParaRPr lang="es-ES" dirty="0">
            <a:solidFill>
              <a:schemeClr val="tx1"/>
            </a:solidFill>
          </a:endParaRPr>
        </a:p>
      </dgm:t>
    </dgm:pt>
    <dgm:pt modelId="{82C26678-BA1E-4CBD-B158-686CD3EDA479}" type="parTrans" cxnId="{3430C747-6269-40AB-85E8-62D36EFD5030}">
      <dgm:prSet/>
      <dgm:spPr/>
      <dgm:t>
        <a:bodyPr/>
        <a:lstStyle/>
        <a:p>
          <a:endParaRPr lang="es-ES">
            <a:solidFill>
              <a:sysClr val="windowText" lastClr="000000"/>
            </a:solidFill>
          </a:endParaRPr>
        </a:p>
      </dgm:t>
    </dgm:pt>
    <dgm:pt modelId="{E9CDFD49-A3C4-4BE0-BD3A-DA8252E0C654}" type="sibTrans" cxnId="{3430C747-6269-40AB-85E8-62D36EFD5030}">
      <dgm:prSet/>
      <dgm:spPr>
        <a:solidFill>
          <a:schemeClr val="bg1"/>
        </a:solidFill>
      </dgm:spPr>
      <dgm:t>
        <a:bodyPr/>
        <a:lstStyle/>
        <a:p>
          <a:endParaRPr lang="es-ES">
            <a:solidFill>
              <a:sysClr val="windowText" lastClr="000000"/>
            </a:solidFill>
          </a:endParaRPr>
        </a:p>
      </dgm:t>
    </dgm:pt>
    <dgm:pt modelId="{B85753FC-CF00-4B23-A352-C883EBF468DF}" type="pres">
      <dgm:prSet presAssocID="{BFD9DB7B-9B92-4CA5-BBD9-5464FAA4F930}" presName="Name0" presStyleCnt="0">
        <dgm:presLayoutVars>
          <dgm:chMax val="1"/>
          <dgm:dir/>
          <dgm:animLvl val="ctr"/>
          <dgm:resizeHandles val="exact"/>
        </dgm:presLayoutVars>
      </dgm:prSet>
      <dgm:spPr/>
    </dgm:pt>
    <dgm:pt modelId="{E90C2A26-D5A7-4031-8C99-17DE8B69BE50}" type="pres">
      <dgm:prSet presAssocID="{504E4566-7CA6-4C0B-B4A8-B9FFD9B74375}" presName="centerShape" presStyleLbl="node0" presStyleIdx="0" presStyleCnt="1"/>
      <dgm:spPr/>
    </dgm:pt>
    <dgm:pt modelId="{EDABD335-C37B-4A27-B57B-3454AA9BB57E}" type="pres">
      <dgm:prSet presAssocID="{2F8B858E-133A-4AF6-9B68-76EF060F18B0}" presName="node" presStyleLbl="node1" presStyleIdx="0" presStyleCnt="4" custScaleX="116834" custScaleY="111624" custRadScaleRad="101204" custRadScaleInc="2667">
        <dgm:presLayoutVars>
          <dgm:bulletEnabled val="1"/>
        </dgm:presLayoutVars>
      </dgm:prSet>
      <dgm:spPr/>
    </dgm:pt>
    <dgm:pt modelId="{330C462D-6FDF-402C-A1A1-1D6C62DA0327}" type="pres">
      <dgm:prSet presAssocID="{2F8B858E-133A-4AF6-9B68-76EF060F18B0}" presName="dummy" presStyleCnt="0"/>
      <dgm:spPr/>
    </dgm:pt>
    <dgm:pt modelId="{60B35031-DF6C-4984-BA01-556DD2D0611D}" type="pres">
      <dgm:prSet presAssocID="{DDD1E83F-D39D-426E-AF85-F136A3F0E22F}" presName="sibTrans" presStyleLbl="sibTrans2D1" presStyleIdx="0" presStyleCnt="4"/>
      <dgm:spPr/>
    </dgm:pt>
    <dgm:pt modelId="{7AB599DD-1116-4D09-978E-4115AD62AA53}" type="pres">
      <dgm:prSet presAssocID="{774CE437-A9BB-4746-87C7-AE27A60F0A56}" presName="node" presStyleLbl="node1" presStyleIdx="1" presStyleCnt="4">
        <dgm:presLayoutVars>
          <dgm:bulletEnabled val="1"/>
        </dgm:presLayoutVars>
      </dgm:prSet>
      <dgm:spPr/>
    </dgm:pt>
    <dgm:pt modelId="{A66A03F0-E7FE-4A9D-9292-F1AC65E99E96}" type="pres">
      <dgm:prSet presAssocID="{774CE437-A9BB-4746-87C7-AE27A60F0A56}" presName="dummy" presStyleCnt="0"/>
      <dgm:spPr/>
    </dgm:pt>
    <dgm:pt modelId="{9D31C38D-0722-4C6D-800D-8BA45ED8D336}" type="pres">
      <dgm:prSet presAssocID="{C3333C23-FB57-42FD-A47F-AC04B352A21C}" presName="sibTrans" presStyleLbl="sibTrans2D1" presStyleIdx="1" presStyleCnt="4"/>
      <dgm:spPr/>
    </dgm:pt>
    <dgm:pt modelId="{BA46BDFC-BB19-4507-8B7D-CC9093017FFA}" type="pres">
      <dgm:prSet presAssocID="{5C7DC3A4-AAE9-40B0-8F6C-B23426C4C9DC}" presName="node" presStyleLbl="node1" presStyleIdx="2" presStyleCnt="4" custRadScaleRad="98629" custRadScaleInc="2486">
        <dgm:presLayoutVars>
          <dgm:bulletEnabled val="1"/>
        </dgm:presLayoutVars>
      </dgm:prSet>
      <dgm:spPr/>
    </dgm:pt>
    <dgm:pt modelId="{22485F31-2BA3-464E-A89D-A54875DD6C64}" type="pres">
      <dgm:prSet presAssocID="{5C7DC3A4-AAE9-40B0-8F6C-B23426C4C9DC}" presName="dummy" presStyleCnt="0"/>
      <dgm:spPr/>
    </dgm:pt>
    <dgm:pt modelId="{1F2961CC-3C1E-4933-89E1-936D38498DCB}" type="pres">
      <dgm:prSet presAssocID="{4C7009DB-1566-4011-BAA9-ECDDE7E6A5C1}" presName="sibTrans" presStyleLbl="sibTrans2D1" presStyleIdx="2" presStyleCnt="4"/>
      <dgm:spPr/>
    </dgm:pt>
    <dgm:pt modelId="{C16CAAAE-6539-44E3-A22F-080566C784D9}" type="pres">
      <dgm:prSet presAssocID="{851B0CBC-FB49-4C93-B223-4E7B01F24DDF}" presName="node" presStyleLbl="node1" presStyleIdx="3" presStyleCnt="4">
        <dgm:presLayoutVars>
          <dgm:bulletEnabled val="1"/>
        </dgm:presLayoutVars>
      </dgm:prSet>
      <dgm:spPr/>
    </dgm:pt>
    <dgm:pt modelId="{DA3EE4A2-5138-40FF-812F-7D41CB5DEB84}" type="pres">
      <dgm:prSet presAssocID="{851B0CBC-FB49-4C93-B223-4E7B01F24DDF}" presName="dummy" presStyleCnt="0"/>
      <dgm:spPr/>
    </dgm:pt>
    <dgm:pt modelId="{50F69E62-349A-4BD4-A4DB-5F81BA16A9C8}" type="pres">
      <dgm:prSet presAssocID="{E9CDFD49-A3C4-4BE0-BD3A-DA8252E0C654}" presName="sibTrans" presStyleLbl="sibTrans2D1" presStyleIdx="3" presStyleCnt="4"/>
      <dgm:spPr/>
    </dgm:pt>
  </dgm:ptLst>
  <dgm:cxnLst>
    <dgm:cxn modelId="{94783224-3F1E-46E2-AC17-B68286F1B874}" srcId="{504E4566-7CA6-4C0B-B4A8-B9FFD9B74375}" destId="{774CE437-A9BB-4746-87C7-AE27A60F0A56}" srcOrd="1" destOrd="0" parTransId="{DDB2B99A-0DE6-4625-9D57-CAB731D1D9FA}" sibTransId="{C3333C23-FB57-42FD-A47F-AC04B352A21C}"/>
    <dgm:cxn modelId="{8BCC9432-756C-417C-B26C-2EB2188BEC20}" type="presOf" srcId="{C3333C23-FB57-42FD-A47F-AC04B352A21C}" destId="{9D31C38D-0722-4C6D-800D-8BA45ED8D336}" srcOrd="0" destOrd="0" presId="urn:microsoft.com/office/officeart/2005/8/layout/radial6"/>
    <dgm:cxn modelId="{2DF9D935-96A4-49B3-9231-B96A5E7EB7C4}" type="presOf" srcId="{DDD1E83F-D39D-426E-AF85-F136A3F0E22F}" destId="{60B35031-DF6C-4984-BA01-556DD2D0611D}" srcOrd="0" destOrd="0" presId="urn:microsoft.com/office/officeart/2005/8/layout/radial6"/>
    <dgm:cxn modelId="{3430C747-6269-40AB-85E8-62D36EFD5030}" srcId="{504E4566-7CA6-4C0B-B4A8-B9FFD9B74375}" destId="{851B0CBC-FB49-4C93-B223-4E7B01F24DDF}" srcOrd="3" destOrd="0" parTransId="{82C26678-BA1E-4CBD-B158-686CD3EDA479}" sibTransId="{E9CDFD49-A3C4-4BE0-BD3A-DA8252E0C654}"/>
    <dgm:cxn modelId="{E65DC472-EE7E-4959-80C5-02AF03AE1F75}" type="presOf" srcId="{4C7009DB-1566-4011-BAA9-ECDDE7E6A5C1}" destId="{1F2961CC-3C1E-4933-89E1-936D38498DCB}" srcOrd="0" destOrd="0" presId="urn:microsoft.com/office/officeart/2005/8/layout/radial6"/>
    <dgm:cxn modelId="{4A011C89-38E9-4BEC-BFC4-EDFD1017CA3C}" srcId="{BFD9DB7B-9B92-4CA5-BBD9-5464FAA4F930}" destId="{504E4566-7CA6-4C0B-B4A8-B9FFD9B74375}" srcOrd="0" destOrd="0" parTransId="{23E16EEE-471F-41EB-9696-E9162D155952}" sibTransId="{829EF7ED-A698-4112-979D-07C2F9B49FF8}"/>
    <dgm:cxn modelId="{D88E7A8B-7BC3-44FD-9997-D97DED36AC50}" type="presOf" srcId="{851B0CBC-FB49-4C93-B223-4E7B01F24DDF}" destId="{C16CAAAE-6539-44E3-A22F-080566C784D9}" srcOrd="0" destOrd="0" presId="urn:microsoft.com/office/officeart/2005/8/layout/radial6"/>
    <dgm:cxn modelId="{9F8CB58C-81C5-4628-957A-367166C05442}" type="presOf" srcId="{E9CDFD49-A3C4-4BE0-BD3A-DA8252E0C654}" destId="{50F69E62-349A-4BD4-A4DB-5F81BA16A9C8}" srcOrd="0" destOrd="0" presId="urn:microsoft.com/office/officeart/2005/8/layout/radial6"/>
    <dgm:cxn modelId="{4BDB8A97-BA27-4A7D-B9F3-8458C15B2B35}" type="presOf" srcId="{774CE437-A9BB-4746-87C7-AE27A60F0A56}" destId="{7AB599DD-1116-4D09-978E-4115AD62AA53}" srcOrd="0" destOrd="0" presId="urn:microsoft.com/office/officeart/2005/8/layout/radial6"/>
    <dgm:cxn modelId="{D13263A5-D423-45CA-A40C-A9678F1A378A}" type="presOf" srcId="{5C7DC3A4-AAE9-40B0-8F6C-B23426C4C9DC}" destId="{BA46BDFC-BB19-4507-8B7D-CC9093017FFA}" srcOrd="0" destOrd="0" presId="urn:microsoft.com/office/officeart/2005/8/layout/radial6"/>
    <dgm:cxn modelId="{3E4BBAA5-BBFF-49FB-B68F-5B1F6CCB5437}" type="presOf" srcId="{2F8B858E-133A-4AF6-9B68-76EF060F18B0}" destId="{EDABD335-C37B-4A27-B57B-3454AA9BB57E}" srcOrd="0" destOrd="0" presId="urn:microsoft.com/office/officeart/2005/8/layout/radial6"/>
    <dgm:cxn modelId="{0DE2E5AE-27A1-4828-841F-993CE10101A0}" srcId="{504E4566-7CA6-4C0B-B4A8-B9FFD9B74375}" destId="{2F8B858E-133A-4AF6-9B68-76EF060F18B0}" srcOrd="0" destOrd="0" parTransId="{D18E1B73-799D-4170-B211-4F61416B34D4}" sibTransId="{DDD1E83F-D39D-426E-AF85-F136A3F0E22F}"/>
    <dgm:cxn modelId="{1FE696B7-C3D6-4438-A24E-84A991548BA5}" type="presOf" srcId="{BFD9DB7B-9B92-4CA5-BBD9-5464FAA4F930}" destId="{B85753FC-CF00-4B23-A352-C883EBF468DF}" srcOrd="0" destOrd="0" presId="urn:microsoft.com/office/officeart/2005/8/layout/radial6"/>
    <dgm:cxn modelId="{005AEED0-4C55-4024-940C-EE87C469F890}" srcId="{504E4566-7CA6-4C0B-B4A8-B9FFD9B74375}" destId="{5C7DC3A4-AAE9-40B0-8F6C-B23426C4C9DC}" srcOrd="2" destOrd="0" parTransId="{1EC224E0-F0BC-406B-9659-F920900F3433}" sibTransId="{4C7009DB-1566-4011-BAA9-ECDDE7E6A5C1}"/>
    <dgm:cxn modelId="{F20B96D5-532B-492C-93B6-3AE773CD0C05}" type="presOf" srcId="{504E4566-7CA6-4C0B-B4A8-B9FFD9B74375}" destId="{E90C2A26-D5A7-4031-8C99-17DE8B69BE50}" srcOrd="0" destOrd="0" presId="urn:microsoft.com/office/officeart/2005/8/layout/radial6"/>
    <dgm:cxn modelId="{1688255F-1BFC-4BA7-BF5A-666210A86B62}" type="presParOf" srcId="{B85753FC-CF00-4B23-A352-C883EBF468DF}" destId="{E90C2A26-D5A7-4031-8C99-17DE8B69BE50}" srcOrd="0" destOrd="0" presId="urn:microsoft.com/office/officeart/2005/8/layout/radial6"/>
    <dgm:cxn modelId="{25E2A4C6-C836-4BC8-A231-2AE84E8A9DB0}" type="presParOf" srcId="{B85753FC-CF00-4B23-A352-C883EBF468DF}" destId="{EDABD335-C37B-4A27-B57B-3454AA9BB57E}" srcOrd="1" destOrd="0" presId="urn:microsoft.com/office/officeart/2005/8/layout/radial6"/>
    <dgm:cxn modelId="{D0499F32-3316-49BF-B29E-60690CC859FD}" type="presParOf" srcId="{B85753FC-CF00-4B23-A352-C883EBF468DF}" destId="{330C462D-6FDF-402C-A1A1-1D6C62DA0327}" srcOrd="2" destOrd="0" presId="urn:microsoft.com/office/officeart/2005/8/layout/radial6"/>
    <dgm:cxn modelId="{2DFA6344-0127-4284-A946-3F39222E814D}" type="presParOf" srcId="{B85753FC-CF00-4B23-A352-C883EBF468DF}" destId="{60B35031-DF6C-4984-BA01-556DD2D0611D}" srcOrd="3" destOrd="0" presId="urn:microsoft.com/office/officeart/2005/8/layout/radial6"/>
    <dgm:cxn modelId="{611E7D42-E6CE-4262-A9B0-961EFB284B22}" type="presParOf" srcId="{B85753FC-CF00-4B23-A352-C883EBF468DF}" destId="{7AB599DD-1116-4D09-978E-4115AD62AA53}" srcOrd="4" destOrd="0" presId="urn:microsoft.com/office/officeart/2005/8/layout/radial6"/>
    <dgm:cxn modelId="{EAD0D93E-427F-437F-B1F9-612A6CD3A3B8}" type="presParOf" srcId="{B85753FC-CF00-4B23-A352-C883EBF468DF}" destId="{A66A03F0-E7FE-4A9D-9292-F1AC65E99E96}" srcOrd="5" destOrd="0" presId="urn:microsoft.com/office/officeart/2005/8/layout/radial6"/>
    <dgm:cxn modelId="{1D111D41-1F8F-415C-A6C9-187A6BD3EBCF}" type="presParOf" srcId="{B85753FC-CF00-4B23-A352-C883EBF468DF}" destId="{9D31C38D-0722-4C6D-800D-8BA45ED8D336}" srcOrd="6" destOrd="0" presId="urn:microsoft.com/office/officeart/2005/8/layout/radial6"/>
    <dgm:cxn modelId="{B4AFF89E-1E17-4C06-ADBC-4D3D124BE00C}" type="presParOf" srcId="{B85753FC-CF00-4B23-A352-C883EBF468DF}" destId="{BA46BDFC-BB19-4507-8B7D-CC9093017FFA}" srcOrd="7" destOrd="0" presId="urn:microsoft.com/office/officeart/2005/8/layout/radial6"/>
    <dgm:cxn modelId="{F71CE01D-851C-41F2-8873-0C77BA2935E6}" type="presParOf" srcId="{B85753FC-CF00-4B23-A352-C883EBF468DF}" destId="{22485F31-2BA3-464E-A89D-A54875DD6C64}" srcOrd="8" destOrd="0" presId="urn:microsoft.com/office/officeart/2005/8/layout/radial6"/>
    <dgm:cxn modelId="{851C5BC5-DE2D-4611-8EBB-9E892ABF8011}" type="presParOf" srcId="{B85753FC-CF00-4B23-A352-C883EBF468DF}" destId="{1F2961CC-3C1E-4933-89E1-936D38498DCB}" srcOrd="9" destOrd="0" presId="urn:microsoft.com/office/officeart/2005/8/layout/radial6"/>
    <dgm:cxn modelId="{8D31DB55-01C4-49EA-B861-12899CD6DB10}" type="presParOf" srcId="{B85753FC-CF00-4B23-A352-C883EBF468DF}" destId="{C16CAAAE-6539-44E3-A22F-080566C784D9}" srcOrd="10" destOrd="0" presId="urn:microsoft.com/office/officeart/2005/8/layout/radial6"/>
    <dgm:cxn modelId="{35E11BA5-D194-482C-AF29-13705525A610}" type="presParOf" srcId="{B85753FC-CF00-4B23-A352-C883EBF468DF}" destId="{DA3EE4A2-5138-40FF-812F-7D41CB5DEB84}" srcOrd="11" destOrd="0" presId="urn:microsoft.com/office/officeart/2005/8/layout/radial6"/>
    <dgm:cxn modelId="{B6DD26B9-2207-4048-BC50-0385DFD5B8AE}" type="presParOf" srcId="{B85753FC-CF00-4B23-A352-C883EBF468DF}" destId="{50F69E62-349A-4BD4-A4DB-5F81BA16A9C8}"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55F3B5-1BCC-4691-9124-E928DAFD6CA6}" type="doc">
      <dgm:prSet loTypeId="urn:microsoft.com/office/officeart/2005/8/layout/venn1" loCatId="relationship" qsTypeId="urn:microsoft.com/office/officeart/2005/8/quickstyle/simple1" qsCatId="simple" csTypeId="urn:microsoft.com/office/officeart/2005/8/colors/accent1_2" csCatId="accent1" phldr="1"/>
      <dgm:spPr/>
    </dgm:pt>
    <dgm:pt modelId="{9C34B92D-B02E-47BA-9081-D490B20B5E9F}">
      <dgm:prSet phldrT="[Texto]"/>
      <dgm:spPr>
        <a:solidFill>
          <a:schemeClr val="bg1"/>
        </a:solidFill>
        <a:ln>
          <a:solidFill>
            <a:schemeClr val="accent1"/>
          </a:solidFill>
        </a:ln>
      </dgm:spPr>
      <dgm:t>
        <a:bodyPr/>
        <a:lstStyle/>
        <a:p>
          <a:r>
            <a:rPr lang="es-ES" dirty="0"/>
            <a:t>FUNFUN</a:t>
          </a:r>
        </a:p>
      </dgm:t>
    </dgm:pt>
    <dgm:pt modelId="{3A281E70-6828-4F11-81B3-AD583F38BE7E}" type="parTrans" cxnId="{1C165F08-5FA0-40D0-9425-E8F0D0BE8DB9}">
      <dgm:prSet/>
      <dgm:spPr/>
      <dgm:t>
        <a:bodyPr/>
        <a:lstStyle/>
        <a:p>
          <a:endParaRPr lang="es-ES"/>
        </a:p>
      </dgm:t>
    </dgm:pt>
    <dgm:pt modelId="{538DFEDC-8481-4FCC-8794-3C160AAB522B}" type="sibTrans" cxnId="{1C165F08-5FA0-40D0-9425-E8F0D0BE8DB9}">
      <dgm:prSet/>
      <dgm:spPr/>
      <dgm:t>
        <a:bodyPr/>
        <a:lstStyle/>
        <a:p>
          <a:endParaRPr lang="es-ES"/>
        </a:p>
      </dgm:t>
    </dgm:pt>
    <dgm:pt modelId="{DC63295A-42B8-4745-8101-113E8A893BFC}">
      <dgm:prSet phldrT="[Texto]"/>
      <dgm:spPr>
        <a:solidFill>
          <a:schemeClr val="bg1"/>
        </a:solidFill>
        <a:ln>
          <a:solidFill>
            <a:schemeClr val="accent1"/>
          </a:solidFill>
        </a:ln>
      </dgm:spPr>
      <dgm:t>
        <a:bodyPr/>
        <a:lstStyle/>
        <a:p>
          <a:r>
            <a:rPr lang="es-ES" dirty="0"/>
            <a:t>FUNFUN</a:t>
          </a:r>
        </a:p>
      </dgm:t>
    </dgm:pt>
    <dgm:pt modelId="{BEB53EC3-5E52-4F3A-A8D7-6F83CA98B798}" type="parTrans" cxnId="{677BA42C-ED20-46E2-890B-E4A2D447C3DC}">
      <dgm:prSet/>
      <dgm:spPr/>
      <dgm:t>
        <a:bodyPr/>
        <a:lstStyle/>
        <a:p>
          <a:endParaRPr lang="es-ES"/>
        </a:p>
      </dgm:t>
    </dgm:pt>
    <dgm:pt modelId="{9F90F011-D5C4-4FC7-95D7-EFF1EF5966BF}" type="sibTrans" cxnId="{677BA42C-ED20-46E2-890B-E4A2D447C3DC}">
      <dgm:prSet/>
      <dgm:spPr/>
      <dgm:t>
        <a:bodyPr/>
        <a:lstStyle/>
        <a:p>
          <a:endParaRPr lang="es-ES"/>
        </a:p>
      </dgm:t>
    </dgm:pt>
    <dgm:pt modelId="{23F41B66-8299-4957-80A8-90E773A0C335}">
      <dgm:prSet phldrT="[Texto]"/>
      <dgm:spPr>
        <a:solidFill>
          <a:schemeClr val="bg1"/>
        </a:solidFill>
        <a:ln>
          <a:solidFill>
            <a:schemeClr val="accent1"/>
          </a:solidFill>
        </a:ln>
      </dgm:spPr>
      <dgm:t>
        <a:bodyPr/>
        <a:lstStyle/>
        <a:p>
          <a:r>
            <a:rPr lang="es-ES" dirty="0"/>
            <a:t>FUNFUN</a:t>
          </a:r>
        </a:p>
      </dgm:t>
    </dgm:pt>
    <dgm:pt modelId="{22FB20E9-3E92-4FAE-85AE-D815CF62BC97}" type="parTrans" cxnId="{5F4DE448-C3A5-4EE7-990D-8AAD01665087}">
      <dgm:prSet/>
      <dgm:spPr/>
      <dgm:t>
        <a:bodyPr/>
        <a:lstStyle/>
        <a:p>
          <a:endParaRPr lang="es-ES"/>
        </a:p>
      </dgm:t>
    </dgm:pt>
    <dgm:pt modelId="{01B08191-3C99-4246-B48A-88B76F09E5DF}" type="sibTrans" cxnId="{5F4DE448-C3A5-4EE7-990D-8AAD01665087}">
      <dgm:prSet/>
      <dgm:spPr/>
      <dgm:t>
        <a:bodyPr/>
        <a:lstStyle/>
        <a:p>
          <a:endParaRPr lang="es-ES"/>
        </a:p>
      </dgm:t>
    </dgm:pt>
    <dgm:pt modelId="{C018BD2F-FCA6-43E8-BA0F-99B37E660AD1}" type="pres">
      <dgm:prSet presAssocID="{BF55F3B5-1BCC-4691-9124-E928DAFD6CA6}" presName="compositeShape" presStyleCnt="0">
        <dgm:presLayoutVars>
          <dgm:chMax val="7"/>
          <dgm:dir/>
          <dgm:resizeHandles val="exact"/>
        </dgm:presLayoutVars>
      </dgm:prSet>
      <dgm:spPr/>
    </dgm:pt>
    <dgm:pt modelId="{B139A4D3-8B58-4136-8B6A-7CF4EE4BE2AF}" type="pres">
      <dgm:prSet presAssocID="{9C34B92D-B02E-47BA-9081-D490B20B5E9F}" presName="circ1" presStyleLbl="vennNode1" presStyleIdx="0" presStyleCnt="3"/>
      <dgm:spPr/>
    </dgm:pt>
    <dgm:pt modelId="{1BBAC1B4-A96F-43D1-86D5-3685A267C056}" type="pres">
      <dgm:prSet presAssocID="{9C34B92D-B02E-47BA-9081-D490B20B5E9F}" presName="circ1Tx" presStyleLbl="revTx" presStyleIdx="0" presStyleCnt="0">
        <dgm:presLayoutVars>
          <dgm:chMax val="0"/>
          <dgm:chPref val="0"/>
          <dgm:bulletEnabled val="1"/>
        </dgm:presLayoutVars>
      </dgm:prSet>
      <dgm:spPr/>
    </dgm:pt>
    <dgm:pt modelId="{8B2B6EB5-16AE-4822-8D1C-2BD1A06ED15D}" type="pres">
      <dgm:prSet presAssocID="{DC63295A-42B8-4745-8101-113E8A893BFC}" presName="circ2" presStyleLbl="vennNode1" presStyleIdx="1" presStyleCnt="3" custLinFactNeighborX="2581" custLinFactNeighborY="5854"/>
      <dgm:spPr/>
    </dgm:pt>
    <dgm:pt modelId="{821A2FA9-A247-4561-A00E-F4A757704F3E}" type="pres">
      <dgm:prSet presAssocID="{DC63295A-42B8-4745-8101-113E8A893BFC}" presName="circ2Tx" presStyleLbl="revTx" presStyleIdx="0" presStyleCnt="0">
        <dgm:presLayoutVars>
          <dgm:chMax val="0"/>
          <dgm:chPref val="0"/>
          <dgm:bulletEnabled val="1"/>
        </dgm:presLayoutVars>
      </dgm:prSet>
      <dgm:spPr/>
    </dgm:pt>
    <dgm:pt modelId="{2265B23E-B76F-4C90-90B6-B5C84DA738F7}" type="pres">
      <dgm:prSet presAssocID="{23F41B66-8299-4957-80A8-90E773A0C335}" presName="circ3" presStyleLbl="vennNode1" presStyleIdx="2" presStyleCnt="3" custLinFactNeighborX="-28259" custLinFactNeighborY="2083"/>
      <dgm:spPr/>
    </dgm:pt>
    <dgm:pt modelId="{9E2C0EC9-2243-4754-BC7B-30E87255E0A7}" type="pres">
      <dgm:prSet presAssocID="{23F41B66-8299-4957-80A8-90E773A0C335}" presName="circ3Tx" presStyleLbl="revTx" presStyleIdx="0" presStyleCnt="0">
        <dgm:presLayoutVars>
          <dgm:chMax val="0"/>
          <dgm:chPref val="0"/>
          <dgm:bulletEnabled val="1"/>
        </dgm:presLayoutVars>
      </dgm:prSet>
      <dgm:spPr/>
    </dgm:pt>
  </dgm:ptLst>
  <dgm:cxnLst>
    <dgm:cxn modelId="{1C165F08-5FA0-40D0-9425-E8F0D0BE8DB9}" srcId="{BF55F3B5-1BCC-4691-9124-E928DAFD6CA6}" destId="{9C34B92D-B02E-47BA-9081-D490B20B5E9F}" srcOrd="0" destOrd="0" parTransId="{3A281E70-6828-4F11-81B3-AD583F38BE7E}" sibTransId="{538DFEDC-8481-4FCC-8794-3C160AAB522B}"/>
    <dgm:cxn modelId="{4EBAF008-F1FE-4805-AE1F-A37C23D4A0D4}" type="presOf" srcId="{23F41B66-8299-4957-80A8-90E773A0C335}" destId="{9E2C0EC9-2243-4754-BC7B-30E87255E0A7}" srcOrd="1" destOrd="0" presId="urn:microsoft.com/office/officeart/2005/8/layout/venn1"/>
    <dgm:cxn modelId="{3B03910E-A8C3-4E11-975A-EA086FE42177}" type="presOf" srcId="{23F41B66-8299-4957-80A8-90E773A0C335}" destId="{2265B23E-B76F-4C90-90B6-B5C84DA738F7}" srcOrd="0" destOrd="0" presId="urn:microsoft.com/office/officeart/2005/8/layout/venn1"/>
    <dgm:cxn modelId="{2A636317-E823-4BBB-9F56-BBEED4198EF0}" type="presOf" srcId="{DC63295A-42B8-4745-8101-113E8A893BFC}" destId="{821A2FA9-A247-4561-A00E-F4A757704F3E}" srcOrd="1" destOrd="0" presId="urn:microsoft.com/office/officeart/2005/8/layout/venn1"/>
    <dgm:cxn modelId="{677BA42C-ED20-46E2-890B-E4A2D447C3DC}" srcId="{BF55F3B5-1BCC-4691-9124-E928DAFD6CA6}" destId="{DC63295A-42B8-4745-8101-113E8A893BFC}" srcOrd="1" destOrd="0" parTransId="{BEB53EC3-5E52-4F3A-A8D7-6F83CA98B798}" sibTransId="{9F90F011-D5C4-4FC7-95D7-EFF1EF5966BF}"/>
    <dgm:cxn modelId="{70AEAC39-F40F-47BA-9F4B-C8E100E85D24}" type="presOf" srcId="{9C34B92D-B02E-47BA-9081-D490B20B5E9F}" destId="{B139A4D3-8B58-4136-8B6A-7CF4EE4BE2AF}" srcOrd="0" destOrd="0" presId="urn:microsoft.com/office/officeart/2005/8/layout/venn1"/>
    <dgm:cxn modelId="{5F4DE448-C3A5-4EE7-990D-8AAD01665087}" srcId="{BF55F3B5-1BCC-4691-9124-E928DAFD6CA6}" destId="{23F41B66-8299-4957-80A8-90E773A0C335}" srcOrd="2" destOrd="0" parTransId="{22FB20E9-3E92-4FAE-85AE-D815CF62BC97}" sibTransId="{01B08191-3C99-4246-B48A-88B76F09E5DF}"/>
    <dgm:cxn modelId="{1156C95D-35D9-4D9B-9349-F749E1784890}" type="presOf" srcId="{9C34B92D-B02E-47BA-9081-D490B20B5E9F}" destId="{1BBAC1B4-A96F-43D1-86D5-3685A267C056}" srcOrd="1" destOrd="0" presId="urn:microsoft.com/office/officeart/2005/8/layout/venn1"/>
    <dgm:cxn modelId="{865D248C-32B2-4EDE-9F6D-CA630DC358E9}" type="presOf" srcId="{DC63295A-42B8-4745-8101-113E8A893BFC}" destId="{8B2B6EB5-16AE-4822-8D1C-2BD1A06ED15D}" srcOrd="0" destOrd="0" presId="urn:microsoft.com/office/officeart/2005/8/layout/venn1"/>
    <dgm:cxn modelId="{00071FBF-58F6-46E3-A9BA-1872B93D7D7A}" type="presOf" srcId="{BF55F3B5-1BCC-4691-9124-E928DAFD6CA6}" destId="{C018BD2F-FCA6-43E8-BA0F-99B37E660AD1}" srcOrd="0" destOrd="0" presId="urn:microsoft.com/office/officeart/2005/8/layout/venn1"/>
    <dgm:cxn modelId="{E304C2CB-10B8-4A17-BD24-8E65B1201197}" type="presParOf" srcId="{C018BD2F-FCA6-43E8-BA0F-99B37E660AD1}" destId="{B139A4D3-8B58-4136-8B6A-7CF4EE4BE2AF}" srcOrd="0" destOrd="0" presId="urn:microsoft.com/office/officeart/2005/8/layout/venn1"/>
    <dgm:cxn modelId="{ED8D8CBC-64D1-49C6-B1FB-5FABBF33C8D5}" type="presParOf" srcId="{C018BD2F-FCA6-43E8-BA0F-99B37E660AD1}" destId="{1BBAC1B4-A96F-43D1-86D5-3685A267C056}" srcOrd="1" destOrd="0" presId="urn:microsoft.com/office/officeart/2005/8/layout/venn1"/>
    <dgm:cxn modelId="{7FAF3A4C-E048-464A-8F77-17EBC319875E}" type="presParOf" srcId="{C018BD2F-FCA6-43E8-BA0F-99B37E660AD1}" destId="{8B2B6EB5-16AE-4822-8D1C-2BD1A06ED15D}" srcOrd="2" destOrd="0" presId="urn:microsoft.com/office/officeart/2005/8/layout/venn1"/>
    <dgm:cxn modelId="{7C593A6E-1F56-4AD1-8FBE-36C4FCEB9A6F}" type="presParOf" srcId="{C018BD2F-FCA6-43E8-BA0F-99B37E660AD1}" destId="{821A2FA9-A247-4561-A00E-F4A757704F3E}" srcOrd="3" destOrd="0" presId="urn:microsoft.com/office/officeart/2005/8/layout/venn1"/>
    <dgm:cxn modelId="{A3CE3175-CBB1-4DAC-9ECA-CC022B980A91}" type="presParOf" srcId="{C018BD2F-FCA6-43E8-BA0F-99B37E660AD1}" destId="{2265B23E-B76F-4C90-90B6-B5C84DA738F7}" srcOrd="4" destOrd="0" presId="urn:microsoft.com/office/officeart/2005/8/layout/venn1"/>
    <dgm:cxn modelId="{6464E6D4-4237-4700-B8CE-7CC6016AA1BF}" type="presParOf" srcId="{C018BD2F-FCA6-43E8-BA0F-99B37E660AD1}" destId="{9E2C0EC9-2243-4754-BC7B-30E87255E0A7}"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438FBC-DC82-42AE-9437-29FE1005835A}" type="doc">
      <dgm:prSet loTypeId="urn:microsoft.com/office/officeart/2005/8/layout/venn1" loCatId="relationship" qsTypeId="urn:microsoft.com/office/officeart/2005/8/quickstyle/simple1" qsCatId="simple" csTypeId="urn:microsoft.com/office/officeart/2005/8/colors/accent1_2" csCatId="accent1" phldr="1"/>
      <dgm:spPr/>
    </dgm:pt>
    <dgm:pt modelId="{B08BCB6B-8A7A-4107-8059-942040C32EFA}">
      <dgm:prSet phldrT="[Texto]"/>
      <dgm:spPr>
        <a:solidFill>
          <a:schemeClr val="tx1"/>
        </a:solidFill>
      </dgm:spPr>
      <dgm:t>
        <a:bodyPr/>
        <a:lstStyle/>
        <a:p>
          <a:r>
            <a:rPr lang="es-ES" dirty="0">
              <a:solidFill>
                <a:schemeClr val="bg1"/>
              </a:solidFill>
            </a:rPr>
            <a:t>DUNDUN</a:t>
          </a:r>
        </a:p>
      </dgm:t>
    </dgm:pt>
    <dgm:pt modelId="{7A131956-1E19-4AA0-B015-B0B90B287423}" type="parTrans" cxnId="{43E18007-EC77-4101-871D-FFBFD6251FA4}">
      <dgm:prSet/>
      <dgm:spPr/>
      <dgm:t>
        <a:bodyPr/>
        <a:lstStyle/>
        <a:p>
          <a:endParaRPr lang="es-ES"/>
        </a:p>
      </dgm:t>
    </dgm:pt>
    <dgm:pt modelId="{C7F23104-5B32-4EA9-B0A1-B83300B912BF}" type="sibTrans" cxnId="{43E18007-EC77-4101-871D-FFBFD6251FA4}">
      <dgm:prSet/>
      <dgm:spPr/>
      <dgm:t>
        <a:bodyPr/>
        <a:lstStyle/>
        <a:p>
          <a:endParaRPr lang="es-ES"/>
        </a:p>
      </dgm:t>
    </dgm:pt>
    <dgm:pt modelId="{6B65B4DA-45D9-44E6-B31D-AD6ED893B4B4}">
      <dgm:prSet phldrT="[Texto]"/>
      <dgm:spPr>
        <a:solidFill>
          <a:srgbClr val="00B050">
            <a:alpha val="50000"/>
          </a:srgbClr>
        </a:solidFill>
      </dgm:spPr>
      <dgm:t>
        <a:bodyPr/>
        <a:lstStyle/>
        <a:p>
          <a:r>
            <a:rPr lang="es-ES" dirty="0"/>
            <a:t>DUNDUN</a:t>
          </a:r>
        </a:p>
      </dgm:t>
    </dgm:pt>
    <dgm:pt modelId="{2D525171-B633-44CD-90A2-3B9FF602F87E}" type="parTrans" cxnId="{CBB76153-888B-418D-93CF-5AB310D1E080}">
      <dgm:prSet/>
      <dgm:spPr/>
      <dgm:t>
        <a:bodyPr/>
        <a:lstStyle/>
        <a:p>
          <a:endParaRPr lang="es-ES"/>
        </a:p>
      </dgm:t>
    </dgm:pt>
    <dgm:pt modelId="{6B35DE01-5B57-434C-AAF3-C14DDBCFBEBA}" type="sibTrans" cxnId="{CBB76153-888B-418D-93CF-5AB310D1E080}">
      <dgm:prSet/>
      <dgm:spPr/>
      <dgm:t>
        <a:bodyPr/>
        <a:lstStyle/>
        <a:p>
          <a:endParaRPr lang="es-ES"/>
        </a:p>
      </dgm:t>
    </dgm:pt>
    <dgm:pt modelId="{53483F5A-B9F0-4E32-8A8A-AE10BC409507}">
      <dgm:prSet phldrT="[Texto]"/>
      <dgm:spPr>
        <a:solidFill>
          <a:srgbClr val="002060">
            <a:alpha val="50000"/>
          </a:srgbClr>
        </a:solidFill>
      </dgm:spPr>
      <dgm:t>
        <a:bodyPr/>
        <a:lstStyle/>
        <a:p>
          <a:r>
            <a:rPr lang="es-ES" dirty="0"/>
            <a:t>DUNDUN</a:t>
          </a:r>
        </a:p>
      </dgm:t>
    </dgm:pt>
    <dgm:pt modelId="{827FD73A-AE72-4C22-8453-01C86915A203}" type="parTrans" cxnId="{16160673-6BED-4DA3-A576-3574A61549B8}">
      <dgm:prSet/>
      <dgm:spPr/>
      <dgm:t>
        <a:bodyPr/>
        <a:lstStyle/>
        <a:p>
          <a:endParaRPr lang="es-ES"/>
        </a:p>
      </dgm:t>
    </dgm:pt>
    <dgm:pt modelId="{517A06B6-5F83-4DD9-B0EB-BD1E48CD746A}" type="sibTrans" cxnId="{16160673-6BED-4DA3-A576-3574A61549B8}">
      <dgm:prSet/>
      <dgm:spPr/>
      <dgm:t>
        <a:bodyPr/>
        <a:lstStyle/>
        <a:p>
          <a:endParaRPr lang="es-ES"/>
        </a:p>
      </dgm:t>
    </dgm:pt>
    <dgm:pt modelId="{4B97E717-DF13-4394-BCC8-AA5443DCD3C0}" type="pres">
      <dgm:prSet presAssocID="{E3438FBC-DC82-42AE-9437-29FE1005835A}" presName="compositeShape" presStyleCnt="0">
        <dgm:presLayoutVars>
          <dgm:chMax val="7"/>
          <dgm:dir/>
          <dgm:resizeHandles val="exact"/>
        </dgm:presLayoutVars>
      </dgm:prSet>
      <dgm:spPr/>
    </dgm:pt>
    <dgm:pt modelId="{06D2EA16-E5D6-4D8A-B171-7C27E2D26901}" type="pres">
      <dgm:prSet presAssocID="{B08BCB6B-8A7A-4107-8059-942040C32EFA}" presName="circ1" presStyleLbl="vennNode1" presStyleIdx="0" presStyleCnt="3"/>
      <dgm:spPr/>
    </dgm:pt>
    <dgm:pt modelId="{53FD797E-5249-43B1-B4AD-57E4E9BE97D3}" type="pres">
      <dgm:prSet presAssocID="{B08BCB6B-8A7A-4107-8059-942040C32EFA}" presName="circ1Tx" presStyleLbl="revTx" presStyleIdx="0" presStyleCnt="0">
        <dgm:presLayoutVars>
          <dgm:chMax val="0"/>
          <dgm:chPref val="0"/>
          <dgm:bulletEnabled val="1"/>
        </dgm:presLayoutVars>
      </dgm:prSet>
      <dgm:spPr/>
    </dgm:pt>
    <dgm:pt modelId="{5532557A-E52D-45C5-B1D3-05BE04AB6305}" type="pres">
      <dgm:prSet presAssocID="{6B65B4DA-45D9-44E6-B31D-AD6ED893B4B4}" presName="circ2" presStyleLbl="vennNode1" presStyleIdx="1" presStyleCnt="3"/>
      <dgm:spPr/>
    </dgm:pt>
    <dgm:pt modelId="{7A52A31B-760A-4F43-9807-5B7771C02046}" type="pres">
      <dgm:prSet presAssocID="{6B65B4DA-45D9-44E6-B31D-AD6ED893B4B4}" presName="circ2Tx" presStyleLbl="revTx" presStyleIdx="0" presStyleCnt="0">
        <dgm:presLayoutVars>
          <dgm:chMax val="0"/>
          <dgm:chPref val="0"/>
          <dgm:bulletEnabled val="1"/>
        </dgm:presLayoutVars>
      </dgm:prSet>
      <dgm:spPr/>
    </dgm:pt>
    <dgm:pt modelId="{0A18CB14-DFDE-414F-998C-2D006C749308}" type="pres">
      <dgm:prSet presAssocID="{53483F5A-B9F0-4E32-8A8A-AE10BC409507}" presName="circ3" presStyleLbl="vennNode1" presStyleIdx="2" presStyleCnt="3"/>
      <dgm:spPr/>
    </dgm:pt>
    <dgm:pt modelId="{FC3C52CB-C0E2-455A-A738-605D099B5CD9}" type="pres">
      <dgm:prSet presAssocID="{53483F5A-B9F0-4E32-8A8A-AE10BC409507}" presName="circ3Tx" presStyleLbl="revTx" presStyleIdx="0" presStyleCnt="0">
        <dgm:presLayoutVars>
          <dgm:chMax val="0"/>
          <dgm:chPref val="0"/>
          <dgm:bulletEnabled val="1"/>
        </dgm:presLayoutVars>
      </dgm:prSet>
      <dgm:spPr/>
    </dgm:pt>
  </dgm:ptLst>
  <dgm:cxnLst>
    <dgm:cxn modelId="{43E18007-EC77-4101-871D-FFBFD6251FA4}" srcId="{E3438FBC-DC82-42AE-9437-29FE1005835A}" destId="{B08BCB6B-8A7A-4107-8059-942040C32EFA}" srcOrd="0" destOrd="0" parTransId="{7A131956-1E19-4AA0-B015-B0B90B287423}" sibTransId="{C7F23104-5B32-4EA9-B0A1-B83300B912BF}"/>
    <dgm:cxn modelId="{94753946-B1C9-447D-B377-EA0BB454071F}" type="presOf" srcId="{B08BCB6B-8A7A-4107-8059-942040C32EFA}" destId="{06D2EA16-E5D6-4D8A-B171-7C27E2D26901}" srcOrd="0" destOrd="0" presId="urn:microsoft.com/office/officeart/2005/8/layout/venn1"/>
    <dgm:cxn modelId="{CBB76153-888B-418D-93CF-5AB310D1E080}" srcId="{E3438FBC-DC82-42AE-9437-29FE1005835A}" destId="{6B65B4DA-45D9-44E6-B31D-AD6ED893B4B4}" srcOrd="1" destOrd="0" parTransId="{2D525171-B633-44CD-90A2-3B9FF602F87E}" sibTransId="{6B35DE01-5B57-434C-AAF3-C14DDBCFBEBA}"/>
    <dgm:cxn modelId="{783E8C71-1BC3-4343-8F44-BE456DDCD0F3}" type="presOf" srcId="{53483F5A-B9F0-4E32-8A8A-AE10BC409507}" destId="{FC3C52CB-C0E2-455A-A738-605D099B5CD9}" srcOrd="1" destOrd="0" presId="urn:microsoft.com/office/officeart/2005/8/layout/venn1"/>
    <dgm:cxn modelId="{16160673-6BED-4DA3-A576-3574A61549B8}" srcId="{E3438FBC-DC82-42AE-9437-29FE1005835A}" destId="{53483F5A-B9F0-4E32-8A8A-AE10BC409507}" srcOrd="2" destOrd="0" parTransId="{827FD73A-AE72-4C22-8453-01C86915A203}" sibTransId="{517A06B6-5F83-4DD9-B0EB-BD1E48CD746A}"/>
    <dgm:cxn modelId="{A3EAE19D-89C2-4B29-998F-90888ACE181D}" type="presOf" srcId="{53483F5A-B9F0-4E32-8A8A-AE10BC409507}" destId="{0A18CB14-DFDE-414F-998C-2D006C749308}" srcOrd="0" destOrd="0" presId="urn:microsoft.com/office/officeart/2005/8/layout/venn1"/>
    <dgm:cxn modelId="{7C45D1B3-BF40-4CFF-8FAA-F481073AA721}" type="presOf" srcId="{6B65B4DA-45D9-44E6-B31D-AD6ED893B4B4}" destId="{7A52A31B-760A-4F43-9807-5B7771C02046}" srcOrd="1" destOrd="0" presId="urn:microsoft.com/office/officeart/2005/8/layout/venn1"/>
    <dgm:cxn modelId="{0B431EC6-547C-4E6E-9EF0-167277F6B2DC}" type="presOf" srcId="{B08BCB6B-8A7A-4107-8059-942040C32EFA}" destId="{53FD797E-5249-43B1-B4AD-57E4E9BE97D3}" srcOrd="1" destOrd="0" presId="urn:microsoft.com/office/officeart/2005/8/layout/venn1"/>
    <dgm:cxn modelId="{379DA2D9-42CD-47B2-B913-421F45DA9D74}" type="presOf" srcId="{6B65B4DA-45D9-44E6-B31D-AD6ED893B4B4}" destId="{5532557A-E52D-45C5-B1D3-05BE04AB6305}" srcOrd="0" destOrd="0" presId="urn:microsoft.com/office/officeart/2005/8/layout/venn1"/>
    <dgm:cxn modelId="{0414C0EF-CDF1-4BF8-B78F-1D8D2B5691DA}" type="presOf" srcId="{E3438FBC-DC82-42AE-9437-29FE1005835A}" destId="{4B97E717-DF13-4394-BCC8-AA5443DCD3C0}" srcOrd="0" destOrd="0" presId="urn:microsoft.com/office/officeart/2005/8/layout/venn1"/>
    <dgm:cxn modelId="{6F6B911D-29DC-4AFA-9B46-5505C4DC2293}" type="presParOf" srcId="{4B97E717-DF13-4394-BCC8-AA5443DCD3C0}" destId="{06D2EA16-E5D6-4D8A-B171-7C27E2D26901}" srcOrd="0" destOrd="0" presId="urn:microsoft.com/office/officeart/2005/8/layout/venn1"/>
    <dgm:cxn modelId="{AF805275-CC3D-4E04-97B1-E478C03A069B}" type="presParOf" srcId="{4B97E717-DF13-4394-BCC8-AA5443DCD3C0}" destId="{53FD797E-5249-43B1-B4AD-57E4E9BE97D3}" srcOrd="1" destOrd="0" presId="urn:microsoft.com/office/officeart/2005/8/layout/venn1"/>
    <dgm:cxn modelId="{44E7CE57-2AD0-485F-9361-C69AD7A055C5}" type="presParOf" srcId="{4B97E717-DF13-4394-BCC8-AA5443DCD3C0}" destId="{5532557A-E52D-45C5-B1D3-05BE04AB6305}" srcOrd="2" destOrd="0" presId="urn:microsoft.com/office/officeart/2005/8/layout/venn1"/>
    <dgm:cxn modelId="{2B7104A4-EEEC-43D9-8CFC-21F3C345CCDC}" type="presParOf" srcId="{4B97E717-DF13-4394-BCC8-AA5443DCD3C0}" destId="{7A52A31B-760A-4F43-9807-5B7771C02046}" srcOrd="3" destOrd="0" presId="urn:microsoft.com/office/officeart/2005/8/layout/venn1"/>
    <dgm:cxn modelId="{98B757E8-069B-4D98-962D-242664DC4ECA}" type="presParOf" srcId="{4B97E717-DF13-4394-BCC8-AA5443DCD3C0}" destId="{0A18CB14-DFDE-414F-998C-2D006C749308}" srcOrd="4" destOrd="0" presId="urn:microsoft.com/office/officeart/2005/8/layout/venn1"/>
    <dgm:cxn modelId="{8FD8127A-2784-45B7-9D34-31F7459C9084}" type="presParOf" srcId="{4B97E717-DF13-4394-BCC8-AA5443DCD3C0}" destId="{FC3C52CB-C0E2-455A-A738-605D099B5CD9}" srcOrd="5"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4026D61-6653-49C4-A405-BB5139848016}" type="doc">
      <dgm:prSet loTypeId="urn:microsoft.com/office/officeart/2005/8/layout/venn1" loCatId="relationship" qsTypeId="urn:microsoft.com/office/officeart/2005/8/quickstyle/simple1" qsCatId="simple" csTypeId="urn:microsoft.com/office/officeart/2005/8/colors/accent1_2" csCatId="accent1" phldr="1"/>
      <dgm:spPr/>
    </dgm:pt>
    <dgm:pt modelId="{E4BA7ED2-2DF0-4948-AAF4-B694DBA805E1}">
      <dgm:prSet phldrT="[Texto]"/>
      <dgm:spPr>
        <a:solidFill>
          <a:srgbClr val="FF0000"/>
        </a:solidFill>
      </dgm:spPr>
      <dgm:t>
        <a:bodyPr/>
        <a:lstStyle/>
        <a:p>
          <a:r>
            <a:rPr lang="es-ES" dirty="0"/>
            <a:t>PUPA</a:t>
          </a:r>
        </a:p>
      </dgm:t>
    </dgm:pt>
    <dgm:pt modelId="{9BA8237C-6503-42D3-A5C3-6D27A64AC7E9}" type="parTrans" cxnId="{BB6A077F-A0D2-4FD1-B609-DF6EAA33A83B}">
      <dgm:prSet/>
      <dgm:spPr/>
      <dgm:t>
        <a:bodyPr/>
        <a:lstStyle/>
        <a:p>
          <a:endParaRPr lang="es-ES"/>
        </a:p>
      </dgm:t>
    </dgm:pt>
    <dgm:pt modelId="{3FF9FBAF-DFF3-4C0C-8D3D-D7D5BB9DC3EB}" type="sibTrans" cxnId="{BB6A077F-A0D2-4FD1-B609-DF6EAA33A83B}">
      <dgm:prSet/>
      <dgm:spPr/>
      <dgm:t>
        <a:bodyPr/>
        <a:lstStyle/>
        <a:p>
          <a:endParaRPr lang="es-ES"/>
        </a:p>
      </dgm:t>
    </dgm:pt>
    <dgm:pt modelId="{2DAAC0A0-F1D8-4FF4-B1DA-6367FB504CDB}">
      <dgm:prSet phldrT="[Texto]"/>
      <dgm:spPr>
        <a:solidFill>
          <a:schemeClr val="accent2">
            <a:lumMod val="60000"/>
            <a:lumOff val="40000"/>
          </a:schemeClr>
        </a:solidFill>
      </dgm:spPr>
      <dgm:t>
        <a:bodyPr/>
        <a:lstStyle/>
        <a:p>
          <a:r>
            <a:rPr lang="es-ES" dirty="0"/>
            <a:t>PUPA</a:t>
          </a:r>
        </a:p>
      </dgm:t>
    </dgm:pt>
    <dgm:pt modelId="{4A39A02A-C3C6-4377-B63B-C901F85143E8}" type="parTrans" cxnId="{5C443023-AE9C-406C-8C67-F8C35ACC63E2}">
      <dgm:prSet/>
      <dgm:spPr/>
      <dgm:t>
        <a:bodyPr/>
        <a:lstStyle/>
        <a:p>
          <a:endParaRPr lang="es-ES"/>
        </a:p>
      </dgm:t>
    </dgm:pt>
    <dgm:pt modelId="{9A172CA6-439D-42A8-A462-860C31F443F5}" type="sibTrans" cxnId="{5C443023-AE9C-406C-8C67-F8C35ACC63E2}">
      <dgm:prSet/>
      <dgm:spPr/>
      <dgm:t>
        <a:bodyPr/>
        <a:lstStyle/>
        <a:p>
          <a:endParaRPr lang="es-ES"/>
        </a:p>
      </dgm:t>
    </dgm:pt>
    <dgm:pt modelId="{17C6BABD-B920-4D03-B291-4E22D93B4BB5}">
      <dgm:prSet phldrT="[Texto]"/>
      <dgm:spPr>
        <a:solidFill>
          <a:srgbClr val="FFFF00">
            <a:alpha val="50000"/>
          </a:srgbClr>
        </a:solidFill>
      </dgm:spPr>
      <dgm:t>
        <a:bodyPr/>
        <a:lstStyle/>
        <a:p>
          <a:r>
            <a:rPr lang="es-ES" dirty="0"/>
            <a:t>PUPA</a:t>
          </a:r>
        </a:p>
      </dgm:t>
    </dgm:pt>
    <dgm:pt modelId="{F36231FF-68DA-4E13-9D10-13F50F30847A}" type="parTrans" cxnId="{8B06051E-EE3E-4105-B024-7FDB3D0C0BB3}">
      <dgm:prSet/>
      <dgm:spPr/>
      <dgm:t>
        <a:bodyPr/>
        <a:lstStyle/>
        <a:p>
          <a:endParaRPr lang="es-ES"/>
        </a:p>
      </dgm:t>
    </dgm:pt>
    <dgm:pt modelId="{A9901BCF-B752-46ED-96BC-83B5C8A923FF}" type="sibTrans" cxnId="{8B06051E-EE3E-4105-B024-7FDB3D0C0BB3}">
      <dgm:prSet/>
      <dgm:spPr/>
      <dgm:t>
        <a:bodyPr/>
        <a:lstStyle/>
        <a:p>
          <a:endParaRPr lang="es-ES"/>
        </a:p>
      </dgm:t>
    </dgm:pt>
    <dgm:pt modelId="{815A660D-A104-45EF-AC64-029D427814D6}" type="pres">
      <dgm:prSet presAssocID="{44026D61-6653-49C4-A405-BB5139848016}" presName="compositeShape" presStyleCnt="0">
        <dgm:presLayoutVars>
          <dgm:chMax val="7"/>
          <dgm:dir/>
          <dgm:resizeHandles val="exact"/>
        </dgm:presLayoutVars>
      </dgm:prSet>
      <dgm:spPr/>
    </dgm:pt>
    <dgm:pt modelId="{A2F0845D-44AA-4A5B-829D-6EE758AAF0DE}" type="pres">
      <dgm:prSet presAssocID="{E4BA7ED2-2DF0-4948-AAF4-B694DBA805E1}" presName="circ1" presStyleLbl="vennNode1" presStyleIdx="0" presStyleCnt="3"/>
      <dgm:spPr/>
    </dgm:pt>
    <dgm:pt modelId="{D55C4240-7EA8-4382-9CD3-E5396ECB7100}" type="pres">
      <dgm:prSet presAssocID="{E4BA7ED2-2DF0-4948-AAF4-B694DBA805E1}" presName="circ1Tx" presStyleLbl="revTx" presStyleIdx="0" presStyleCnt="0">
        <dgm:presLayoutVars>
          <dgm:chMax val="0"/>
          <dgm:chPref val="0"/>
          <dgm:bulletEnabled val="1"/>
        </dgm:presLayoutVars>
      </dgm:prSet>
      <dgm:spPr/>
    </dgm:pt>
    <dgm:pt modelId="{04BDBB70-D83D-4873-B933-4FECE0685750}" type="pres">
      <dgm:prSet presAssocID="{2DAAC0A0-F1D8-4FF4-B1DA-6367FB504CDB}" presName="circ2" presStyleLbl="vennNode1" presStyleIdx="1" presStyleCnt="3"/>
      <dgm:spPr/>
    </dgm:pt>
    <dgm:pt modelId="{ACBA3E36-AF59-4F66-9EE7-3E3F144EEC8A}" type="pres">
      <dgm:prSet presAssocID="{2DAAC0A0-F1D8-4FF4-B1DA-6367FB504CDB}" presName="circ2Tx" presStyleLbl="revTx" presStyleIdx="0" presStyleCnt="0">
        <dgm:presLayoutVars>
          <dgm:chMax val="0"/>
          <dgm:chPref val="0"/>
          <dgm:bulletEnabled val="1"/>
        </dgm:presLayoutVars>
      </dgm:prSet>
      <dgm:spPr/>
    </dgm:pt>
    <dgm:pt modelId="{805643E3-6C21-499D-9377-F261136B238C}" type="pres">
      <dgm:prSet presAssocID="{17C6BABD-B920-4D03-B291-4E22D93B4BB5}" presName="circ3" presStyleLbl="vennNode1" presStyleIdx="2" presStyleCnt="3" custLinFactNeighborX="-4997" custLinFactNeighborY="1480"/>
      <dgm:spPr/>
    </dgm:pt>
    <dgm:pt modelId="{84075636-87C7-4131-B08E-52507BC4C785}" type="pres">
      <dgm:prSet presAssocID="{17C6BABD-B920-4D03-B291-4E22D93B4BB5}" presName="circ3Tx" presStyleLbl="revTx" presStyleIdx="0" presStyleCnt="0">
        <dgm:presLayoutVars>
          <dgm:chMax val="0"/>
          <dgm:chPref val="0"/>
          <dgm:bulletEnabled val="1"/>
        </dgm:presLayoutVars>
      </dgm:prSet>
      <dgm:spPr/>
    </dgm:pt>
  </dgm:ptLst>
  <dgm:cxnLst>
    <dgm:cxn modelId="{845E840F-DEC0-40CF-A1BD-C71DAE3E0319}" type="presOf" srcId="{E4BA7ED2-2DF0-4948-AAF4-B694DBA805E1}" destId="{D55C4240-7EA8-4382-9CD3-E5396ECB7100}" srcOrd="1" destOrd="0" presId="urn:microsoft.com/office/officeart/2005/8/layout/venn1"/>
    <dgm:cxn modelId="{8B06051E-EE3E-4105-B024-7FDB3D0C0BB3}" srcId="{44026D61-6653-49C4-A405-BB5139848016}" destId="{17C6BABD-B920-4D03-B291-4E22D93B4BB5}" srcOrd="2" destOrd="0" parTransId="{F36231FF-68DA-4E13-9D10-13F50F30847A}" sibTransId="{A9901BCF-B752-46ED-96BC-83B5C8A923FF}"/>
    <dgm:cxn modelId="{5C443023-AE9C-406C-8C67-F8C35ACC63E2}" srcId="{44026D61-6653-49C4-A405-BB5139848016}" destId="{2DAAC0A0-F1D8-4FF4-B1DA-6367FB504CDB}" srcOrd="1" destOrd="0" parTransId="{4A39A02A-C3C6-4377-B63B-C901F85143E8}" sibTransId="{9A172CA6-439D-42A8-A462-860C31F443F5}"/>
    <dgm:cxn modelId="{3E223530-723F-4994-9581-45D1AD15E163}" type="presOf" srcId="{44026D61-6653-49C4-A405-BB5139848016}" destId="{815A660D-A104-45EF-AC64-029D427814D6}" srcOrd="0" destOrd="0" presId="urn:microsoft.com/office/officeart/2005/8/layout/venn1"/>
    <dgm:cxn modelId="{7F0B8E3D-B1D6-420D-84C8-9B91579F7723}" type="presOf" srcId="{17C6BABD-B920-4D03-B291-4E22D93B4BB5}" destId="{84075636-87C7-4131-B08E-52507BC4C785}" srcOrd="1" destOrd="0" presId="urn:microsoft.com/office/officeart/2005/8/layout/venn1"/>
    <dgm:cxn modelId="{92E28E5B-D65C-4198-BC1F-89CF9704E56E}" type="presOf" srcId="{2DAAC0A0-F1D8-4FF4-B1DA-6367FB504CDB}" destId="{04BDBB70-D83D-4873-B933-4FECE0685750}" srcOrd="0" destOrd="0" presId="urn:microsoft.com/office/officeart/2005/8/layout/venn1"/>
    <dgm:cxn modelId="{4F158573-AB0E-4B93-8306-0A20D7C6B082}" type="presOf" srcId="{2DAAC0A0-F1D8-4FF4-B1DA-6367FB504CDB}" destId="{ACBA3E36-AF59-4F66-9EE7-3E3F144EEC8A}" srcOrd="1" destOrd="0" presId="urn:microsoft.com/office/officeart/2005/8/layout/venn1"/>
    <dgm:cxn modelId="{BB6A077F-A0D2-4FD1-B609-DF6EAA33A83B}" srcId="{44026D61-6653-49C4-A405-BB5139848016}" destId="{E4BA7ED2-2DF0-4948-AAF4-B694DBA805E1}" srcOrd="0" destOrd="0" parTransId="{9BA8237C-6503-42D3-A5C3-6D27A64AC7E9}" sibTransId="{3FF9FBAF-DFF3-4C0C-8D3D-D7D5BB9DC3EB}"/>
    <dgm:cxn modelId="{EB3183A5-EBF3-4598-817E-3A736E2F32B8}" type="presOf" srcId="{17C6BABD-B920-4D03-B291-4E22D93B4BB5}" destId="{805643E3-6C21-499D-9377-F261136B238C}" srcOrd="0" destOrd="0" presId="urn:microsoft.com/office/officeart/2005/8/layout/venn1"/>
    <dgm:cxn modelId="{A6F093F9-18D9-48B6-AB55-1027A4A7343C}" type="presOf" srcId="{E4BA7ED2-2DF0-4948-AAF4-B694DBA805E1}" destId="{A2F0845D-44AA-4A5B-829D-6EE758AAF0DE}" srcOrd="0" destOrd="0" presId="urn:microsoft.com/office/officeart/2005/8/layout/venn1"/>
    <dgm:cxn modelId="{5B4767D8-93B9-4B73-911D-69452CE45FD1}" type="presParOf" srcId="{815A660D-A104-45EF-AC64-029D427814D6}" destId="{A2F0845D-44AA-4A5B-829D-6EE758AAF0DE}" srcOrd="0" destOrd="0" presId="urn:microsoft.com/office/officeart/2005/8/layout/venn1"/>
    <dgm:cxn modelId="{B1DE6DE4-132D-4B71-94F6-97242C71F07D}" type="presParOf" srcId="{815A660D-A104-45EF-AC64-029D427814D6}" destId="{D55C4240-7EA8-4382-9CD3-E5396ECB7100}" srcOrd="1" destOrd="0" presId="urn:microsoft.com/office/officeart/2005/8/layout/venn1"/>
    <dgm:cxn modelId="{6A6E84C0-9FE9-4AA8-94EF-89ABF74D9331}" type="presParOf" srcId="{815A660D-A104-45EF-AC64-029D427814D6}" destId="{04BDBB70-D83D-4873-B933-4FECE0685750}" srcOrd="2" destOrd="0" presId="urn:microsoft.com/office/officeart/2005/8/layout/venn1"/>
    <dgm:cxn modelId="{0BF54978-BCEF-44F9-A363-AEC02BAEA45F}" type="presParOf" srcId="{815A660D-A104-45EF-AC64-029D427814D6}" destId="{ACBA3E36-AF59-4F66-9EE7-3E3F144EEC8A}" srcOrd="3" destOrd="0" presId="urn:microsoft.com/office/officeart/2005/8/layout/venn1"/>
    <dgm:cxn modelId="{3BC9FF11-6368-4AA9-9B06-D2D63A44232E}" type="presParOf" srcId="{815A660D-A104-45EF-AC64-029D427814D6}" destId="{805643E3-6C21-499D-9377-F261136B238C}" srcOrd="4" destOrd="0" presId="urn:microsoft.com/office/officeart/2005/8/layout/venn1"/>
    <dgm:cxn modelId="{00149D98-19ED-4C22-9F0E-A7C5DD70B8DF}" type="presParOf" srcId="{815A660D-A104-45EF-AC64-029D427814D6}" destId="{84075636-87C7-4131-B08E-52507BC4C785}" srcOrd="5" destOrd="0" presId="urn:microsoft.com/office/officeart/2005/8/layout/ven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F69E62-349A-4BD4-A4DB-5F81BA16A9C8}">
      <dsp:nvSpPr>
        <dsp:cNvPr id="0" name=""/>
        <dsp:cNvSpPr/>
      </dsp:nvSpPr>
      <dsp:spPr>
        <a:xfrm>
          <a:off x="2361060" y="712741"/>
          <a:ext cx="4479663" cy="4479663"/>
        </a:xfrm>
        <a:prstGeom prst="blockArc">
          <a:avLst>
            <a:gd name="adj1" fmla="val 10799657"/>
            <a:gd name="adj2" fmla="val 16248584"/>
            <a:gd name="adj3" fmla="val 4641"/>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1F2961CC-3C1E-4933-89E1-936D38498DCB}">
      <dsp:nvSpPr>
        <dsp:cNvPr id="0" name=""/>
        <dsp:cNvSpPr/>
      </dsp:nvSpPr>
      <dsp:spPr>
        <a:xfrm>
          <a:off x="2360855" y="682959"/>
          <a:ext cx="4479663" cy="4479663"/>
        </a:xfrm>
        <a:prstGeom prst="blockArc">
          <a:avLst>
            <a:gd name="adj1" fmla="val 5443811"/>
            <a:gd name="adj2" fmla="val 10752859"/>
            <a:gd name="adj3" fmla="val 4641"/>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9D31C38D-0722-4C6D-800D-8BA45ED8D336}">
      <dsp:nvSpPr>
        <dsp:cNvPr id="0" name=""/>
        <dsp:cNvSpPr/>
      </dsp:nvSpPr>
      <dsp:spPr>
        <a:xfrm>
          <a:off x="2361266" y="682964"/>
          <a:ext cx="4479663" cy="4479663"/>
        </a:xfrm>
        <a:prstGeom prst="blockArc">
          <a:avLst>
            <a:gd name="adj1" fmla="val 47133"/>
            <a:gd name="adj2" fmla="val 5444458"/>
            <a:gd name="adj3" fmla="val 4641"/>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60B35031-DF6C-4984-BA01-556DD2D0611D}">
      <dsp:nvSpPr>
        <dsp:cNvPr id="0" name=""/>
        <dsp:cNvSpPr/>
      </dsp:nvSpPr>
      <dsp:spPr>
        <a:xfrm>
          <a:off x="2361060" y="712741"/>
          <a:ext cx="4479663" cy="4479663"/>
        </a:xfrm>
        <a:prstGeom prst="blockArc">
          <a:avLst>
            <a:gd name="adj1" fmla="val 16248584"/>
            <a:gd name="adj2" fmla="val 343"/>
            <a:gd name="adj3" fmla="val 4641"/>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E90C2A26-D5A7-4031-8C99-17DE8B69BE50}">
      <dsp:nvSpPr>
        <dsp:cNvPr id="0" name=""/>
        <dsp:cNvSpPr/>
      </dsp:nvSpPr>
      <dsp:spPr>
        <a:xfrm>
          <a:off x="3569735" y="1921634"/>
          <a:ext cx="2062314" cy="2062314"/>
        </a:xfrm>
        <a:prstGeom prst="ellipse">
          <a:avLst/>
        </a:prstGeom>
        <a:solidFill>
          <a:srgbClr val="FF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100000"/>
            </a:lnSpc>
            <a:spcBef>
              <a:spcPct val="0"/>
            </a:spcBef>
            <a:spcAft>
              <a:spcPts val="0"/>
            </a:spcAft>
            <a:buNone/>
          </a:pPr>
          <a:r>
            <a:rPr lang="es-ES" sz="1200" b="1" kern="1200" dirty="0">
              <a:solidFill>
                <a:schemeClr val="tx1"/>
              </a:solidFill>
            </a:rPr>
            <a:t>ESTUDIO DE CASO Introducción</a:t>
          </a:r>
        </a:p>
        <a:p>
          <a:pPr marL="0" lvl="0" indent="0" algn="ctr" defTabSz="533400">
            <a:lnSpc>
              <a:spcPct val="100000"/>
            </a:lnSpc>
            <a:spcBef>
              <a:spcPct val="0"/>
            </a:spcBef>
            <a:spcAft>
              <a:spcPts val="0"/>
            </a:spcAft>
            <a:buNone/>
          </a:pPr>
          <a:r>
            <a:rPr lang="es-ES" sz="1200" b="1" kern="1200" dirty="0">
              <a:solidFill>
                <a:schemeClr val="tx1"/>
              </a:solidFill>
            </a:rPr>
            <a:t>El caso estudiado.</a:t>
          </a:r>
        </a:p>
        <a:p>
          <a:pPr marL="0" lvl="0" indent="0" algn="ctr" defTabSz="533400">
            <a:lnSpc>
              <a:spcPct val="100000"/>
            </a:lnSpc>
            <a:spcBef>
              <a:spcPct val="0"/>
            </a:spcBef>
            <a:spcAft>
              <a:spcPts val="0"/>
            </a:spcAft>
            <a:buNone/>
          </a:pPr>
          <a:r>
            <a:rPr lang="es-ES" sz="1200" b="1" kern="1200" dirty="0">
              <a:solidFill>
                <a:schemeClr val="tx1"/>
              </a:solidFill>
            </a:rPr>
            <a:t>Luís Otávio Burnier; Carlos Simioni; Lume Teatro; Mãe Dango</a:t>
          </a:r>
          <a:endParaRPr lang="es-ES" sz="1200" b="1" kern="1200" dirty="0">
            <a:solidFill>
              <a:sysClr val="windowText" lastClr="000000"/>
            </a:solidFill>
          </a:endParaRPr>
        </a:p>
      </dsp:txBody>
      <dsp:txXfrm>
        <a:off x="3871754" y="2223653"/>
        <a:ext cx="1458276" cy="1458276"/>
      </dsp:txXfrm>
    </dsp:sp>
    <dsp:sp modelId="{EDABD335-C37B-4A27-B57B-3454AA9BB57E}">
      <dsp:nvSpPr>
        <dsp:cNvPr id="0" name=""/>
        <dsp:cNvSpPr/>
      </dsp:nvSpPr>
      <dsp:spPr>
        <a:xfrm>
          <a:off x="3788492" y="-40783"/>
          <a:ext cx="1686638" cy="1611426"/>
        </a:xfrm>
        <a:prstGeom prst="ellipse">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100000"/>
            </a:lnSpc>
            <a:spcBef>
              <a:spcPct val="0"/>
            </a:spcBef>
            <a:spcAft>
              <a:spcPts val="0"/>
            </a:spcAft>
            <a:buNone/>
          </a:pPr>
          <a:r>
            <a:rPr lang="es-ES" sz="1100" b="1" kern="1200" dirty="0">
              <a:solidFill>
                <a:sysClr val="windowText" lastClr="000000"/>
              </a:solidFill>
            </a:rPr>
            <a:t>MEDIACIÓN PSICOSOCIAL </a:t>
          </a:r>
        </a:p>
        <a:p>
          <a:pPr marL="0" lvl="0" indent="0" algn="ctr" defTabSz="488950">
            <a:lnSpc>
              <a:spcPct val="100000"/>
            </a:lnSpc>
            <a:spcBef>
              <a:spcPct val="0"/>
            </a:spcBef>
            <a:spcAft>
              <a:spcPts val="0"/>
            </a:spcAft>
            <a:buNone/>
          </a:pPr>
          <a:r>
            <a:rPr lang="es-ES" sz="1100" b="1" kern="1200" dirty="0">
              <a:solidFill>
                <a:sysClr val="windowText" lastClr="000000"/>
              </a:solidFill>
            </a:rPr>
            <a:t>Diálogos Interdisciplinares </a:t>
          </a:r>
          <a:r>
            <a:rPr lang="es-ES" sz="1100" b="0" kern="1200" dirty="0">
              <a:solidFill>
                <a:sysClr val="windowText" lastClr="000000"/>
              </a:solidFill>
            </a:rPr>
            <a:t>Antropología Teatral. Neurociencia. Física Moderna.</a:t>
          </a:r>
        </a:p>
      </dsp:txBody>
      <dsp:txXfrm>
        <a:off x="4035494" y="195205"/>
        <a:ext cx="1192634" cy="1139450"/>
      </dsp:txXfrm>
    </dsp:sp>
    <dsp:sp modelId="{7AB599DD-1116-4D09-978E-4115AD62AA53}">
      <dsp:nvSpPr>
        <dsp:cNvPr id="0" name=""/>
        <dsp:cNvSpPr/>
      </dsp:nvSpPr>
      <dsp:spPr>
        <a:xfrm>
          <a:off x="6066944" y="2230981"/>
          <a:ext cx="1443619" cy="1443619"/>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b="1" kern="1200">
              <a:solidFill>
                <a:schemeClr val="tx1"/>
              </a:solidFill>
            </a:rPr>
            <a:t>MEDIACIÓN ESTÉTICA </a:t>
          </a:r>
          <a:r>
            <a:rPr lang="es-ES" sz="1100" kern="1200">
              <a:solidFill>
                <a:schemeClr val="tx1"/>
              </a:solidFill>
            </a:rPr>
            <a:t>Patrimonio. Procesos Creativos. </a:t>
          </a:r>
          <a:endParaRPr lang="es-ES" sz="1100" kern="1200" dirty="0">
            <a:solidFill>
              <a:schemeClr val="tx1"/>
            </a:solidFill>
          </a:endParaRPr>
        </a:p>
      </dsp:txBody>
      <dsp:txXfrm>
        <a:off x="6278357" y="2442394"/>
        <a:ext cx="1020793" cy="1020793"/>
      </dsp:txXfrm>
    </dsp:sp>
    <dsp:sp modelId="{BA46BDFC-BB19-4507-8B7D-CC9093017FFA}">
      <dsp:nvSpPr>
        <dsp:cNvPr id="0" name=""/>
        <dsp:cNvSpPr/>
      </dsp:nvSpPr>
      <dsp:spPr>
        <a:xfrm>
          <a:off x="3850995" y="4388664"/>
          <a:ext cx="1443619" cy="1443619"/>
        </a:xfrm>
        <a:prstGeom prst="ellipse">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b="1" kern="1200">
              <a:solidFill>
                <a:schemeClr val="tx1"/>
              </a:solidFill>
            </a:rPr>
            <a:t>CONCLUSIÓN</a:t>
          </a:r>
          <a:endParaRPr lang="es-ES" sz="1200" b="1" kern="1200" dirty="0">
            <a:solidFill>
              <a:schemeClr val="tx1"/>
            </a:solidFill>
          </a:endParaRPr>
        </a:p>
      </dsp:txBody>
      <dsp:txXfrm>
        <a:off x="4062408" y="4600077"/>
        <a:ext cx="1020793" cy="1020793"/>
      </dsp:txXfrm>
    </dsp:sp>
    <dsp:sp modelId="{C16CAAAE-6539-44E3-A22F-080566C784D9}">
      <dsp:nvSpPr>
        <dsp:cNvPr id="0" name=""/>
        <dsp:cNvSpPr/>
      </dsp:nvSpPr>
      <dsp:spPr>
        <a:xfrm>
          <a:off x="1691221" y="2230981"/>
          <a:ext cx="1443619" cy="1443619"/>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b="1" kern="1200">
              <a:solidFill>
                <a:schemeClr val="tx1"/>
              </a:solidFill>
            </a:rPr>
            <a:t>MEDIACIÓN HISTÓRICA </a:t>
          </a:r>
          <a:r>
            <a:rPr lang="es-ES" sz="1100" kern="1200">
              <a:solidFill>
                <a:schemeClr val="tx1"/>
              </a:solidFill>
            </a:rPr>
            <a:t>Candomblé: Africa / Brasil – África/ Mediterráneo </a:t>
          </a:r>
          <a:endParaRPr lang="es-ES" sz="1100" kern="1200" dirty="0">
            <a:solidFill>
              <a:schemeClr val="tx1"/>
            </a:solidFill>
          </a:endParaRPr>
        </a:p>
      </dsp:txBody>
      <dsp:txXfrm>
        <a:off x="1902634" y="2442394"/>
        <a:ext cx="1020793" cy="10207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39A4D3-8B58-4136-8B6A-7CF4EE4BE2AF}">
      <dsp:nvSpPr>
        <dsp:cNvPr id="0" name=""/>
        <dsp:cNvSpPr/>
      </dsp:nvSpPr>
      <dsp:spPr>
        <a:xfrm>
          <a:off x="312441" y="40695"/>
          <a:ext cx="841966" cy="841966"/>
        </a:xfrm>
        <a:prstGeom prst="ellipse">
          <a:avLst/>
        </a:prstGeom>
        <a:solidFill>
          <a:schemeClr val="bg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s-ES" sz="1100" kern="1200" dirty="0"/>
            <a:t>FUNFUN</a:t>
          </a:r>
        </a:p>
      </dsp:txBody>
      <dsp:txXfrm>
        <a:off x="424703" y="188039"/>
        <a:ext cx="617442" cy="378885"/>
      </dsp:txXfrm>
    </dsp:sp>
    <dsp:sp modelId="{8B2B6EB5-16AE-4822-8D1C-2BD1A06ED15D}">
      <dsp:nvSpPr>
        <dsp:cNvPr id="0" name=""/>
        <dsp:cNvSpPr/>
      </dsp:nvSpPr>
      <dsp:spPr>
        <a:xfrm>
          <a:off x="624883" y="607619"/>
          <a:ext cx="841966" cy="841966"/>
        </a:xfrm>
        <a:prstGeom prst="ellipse">
          <a:avLst/>
        </a:prstGeom>
        <a:solidFill>
          <a:schemeClr val="bg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s-ES" sz="1100" kern="1200" dirty="0"/>
            <a:t>FUNFUN</a:t>
          </a:r>
        </a:p>
      </dsp:txBody>
      <dsp:txXfrm>
        <a:off x="882384" y="825127"/>
        <a:ext cx="505180" cy="463081"/>
      </dsp:txXfrm>
    </dsp:sp>
    <dsp:sp modelId="{2265B23E-B76F-4C90-90B6-B5C84DA738F7}">
      <dsp:nvSpPr>
        <dsp:cNvPr id="0" name=""/>
        <dsp:cNvSpPr/>
      </dsp:nvSpPr>
      <dsp:spPr>
        <a:xfrm>
          <a:off x="0" y="584462"/>
          <a:ext cx="841966" cy="841966"/>
        </a:xfrm>
        <a:prstGeom prst="ellipse">
          <a:avLst/>
        </a:prstGeom>
        <a:solidFill>
          <a:schemeClr val="bg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s-ES" sz="1100" kern="1200" dirty="0"/>
            <a:t>FUNFUN</a:t>
          </a:r>
        </a:p>
      </dsp:txBody>
      <dsp:txXfrm>
        <a:off x="79285" y="801970"/>
        <a:ext cx="505180" cy="4630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D2EA16-E5D6-4D8A-B171-7C27E2D26901}">
      <dsp:nvSpPr>
        <dsp:cNvPr id="0" name=""/>
        <dsp:cNvSpPr/>
      </dsp:nvSpPr>
      <dsp:spPr>
        <a:xfrm>
          <a:off x="350043" y="18355"/>
          <a:ext cx="881063" cy="881063"/>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es-ES" sz="1000" kern="1200" dirty="0">
              <a:solidFill>
                <a:schemeClr val="bg1"/>
              </a:solidFill>
            </a:rPr>
            <a:t>DUNDUN</a:t>
          </a:r>
        </a:p>
      </dsp:txBody>
      <dsp:txXfrm>
        <a:off x="467518" y="172541"/>
        <a:ext cx="646113" cy="396478"/>
      </dsp:txXfrm>
    </dsp:sp>
    <dsp:sp modelId="{5532557A-E52D-45C5-B1D3-05BE04AB6305}">
      <dsp:nvSpPr>
        <dsp:cNvPr id="0" name=""/>
        <dsp:cNvSpPr/>
      </dsp:nvSpPr>
      <dsp:spPr>
        <a:xfrm>
          <a:off x="667960" y="569020"/>
          <a:ext cx="881063" cy="881063"/>
        </a:xfrm>
        <a:prstGeom prst="ellipse">
          <a:avLst/>
        </a:prstGeom>
        <a:solidFill>
          <a:srgbClr val="00B05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es-ES" sz="1000" kern="1200" dirty="0"/>
            <a:t>DUNDUN</a:t>
          </a:r>
        </a:p>
      </dsp:txBody>
      <dsp:txXfrm>
        <a:off x="937418" y="796628"/>
        <a:ext cx="528638" cy="484584"/>
      </dsp:txXfrm>
    </dsp:sp>
    <dsp:sp modelId="{0A18CB14-DFDE-414F-998C-2D006C749308}">
      <dsp:nvSpPr>
        <dsp:cNvPr id="0" name=""/>
        <dsp:cNvSpPr/>
      </dsp:nvSpPr>
      <dsp:spPr>
        <a:xfrm>
          <a:off x="32126" y="569020"/>
          <a:ext cx="881063" cy="881063"/>
        </a:xfrm>
        <a:prstGeom prst="ellipse">
          <a:avLst/>
        </a:prstGeom>
        <a:solidFill>
          <a:srgbClr val="00206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es-ES" sz="1000" kern="1200" dirty="0"/>
            <a:t>DUNDUN</a:t>
          </a:r>
        </a:p>
      </dsp:txBody>
      <dsp:txXfrm>
        <a:off x="115093" y="796628"/>
        <a:ext cx="528638" cy="4845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F0845D-44AA-4A5B-829D-6EE758AAF0DE}">
      <dsp:nvSpPr>
        <dsp:cNvPr id="0" name=""/>
        <dsp:cNvSpPr/>
      </dsp:nvSpPr>
      <dsp:spPr>
        <a:xfrm>
          <a:off x="307427" y="179689"/>
          <a:ext cx="851994" cy="851994"/>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ES" sz="1800" kern="1200" dirty="0"/>
            <a:t>PUPA</a:t>
          </a:r>
        </a:p>
      </dsp:txBody>
      <dsp:txXfrm>
        <a:off x="421027" y="328788"/>
        <a:ext cx="624795" cy="383397"/>
      </dsp:txXfrm>
    </dsp:sp>
    <dsp:sp modelId="{04BDBB70-D83D-4873-B933-4FECE0685750}">
      <dsp:nvSpPr>
        <dsp:cNvPr id="0" name=""/>
        <dsp:cNvSpPr/>
      </dsp:nvSpPr>
      <dsp:spPr>
        <a:xfrm>
          <a:off x="614855" y="712186"/>
          <a:ext cx="851994" cy="851994"/>
        </a:xfrm>
        <a:prstGeom prst="ellipse">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ES" sz="1800" kern="1200" dirty="0"/>
            <a:t>PUPA</a:t>
          </a:r>
        </a:p>
      </dsp:txBody>
      <dsp:txXfrm>
        <a:off x="875424" y="932284"/>
        <a:ext cx="511196" cy="468596"/>
      </dsp:txXfrm>
    </dsp:sp>
    <dsp:sp modelId="{805643E3-6C21-499D-9377-F261136B238C}">
      <dsp:nvSpPr>
        <dsp:cNvPr id="0" name=""/>
        <dsp:cNvSpPr/>
      </dsp:nvSpPr>
      <dsp:spPr>
        <a:xfrm>
          <a:off x="0" y="724795"/>
          <a:ext cx="851994" cy="851994"/>
        </a:xfrm>
        <a:prstGeom prst="ellipse">
          <a:avLst/>
        </a:prstGeom>
        <a:solidFill>
          <a:srgbClr val="FFFF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ES" sz="1800" kern="1200" dirty="0"/>
            <a:t>PUPA</a:t>
          </a:r>
        </a:p>
      </dsp:txBody>
      <dsp:txXfrm>
        <a:off x="80229" y="944894"/>
        <a:ext cx="511196" cy="46859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p>
            <a:fld id="{A270640B-4B16-47AC-A508-6E04B5AA699F}" type="datetimeFigureOut">
              <a:rPr lang="es-ES" smtClean="0"/>
              <a:t>14/10/24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7649370-9ACD-4B54-BB90-74314AC38E69}" type="slidenum">
              <a:rPr lang="es-ES" smtClean="0"/>
              <a:t>‹Nº›</a:t>
            </a:fld>
            <a:endParaRPr lang="es-ES"/>
          </a:p>
        </p:txBody>
      </p:sp>
    </p:spTree>
    <p:extLst>
      <p:ext uri="{BB962C8B-B14F-4D97-AF65-F5344CB8AC3E}">
        <p14:creationId xmlns:p14="http://schemas.microsoft.com/office/powerpoint/2010/main" val="322373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A270640B-4B16-47AC-A508-6E04B5AA699F}" type="datetimeFigureOut">
              <a:rPr lang="es-ES" smtClean="0"/>
              <a:t>14/10/24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7649370-9ACD-4B54-BB90-74314AC38E69}" type="slidenum">
              <a:rPr lang="es-ES" smtClean="0"/>
              <a:t>‹Nº›</a:t>
            </a:fld>
            <a:endParaRPr lang="es-ES"/>
          </a:p>
        </p:txBody>
      </p:sp>
    </p:spTree>
    <p:extLst>
      <p:ext uri="{BB962C8B-B14F-4D97-AF65-F5344CB8AC3E}">
        <p14:creationId xmlns:p14="http://schemas.microsoft.com/office/powerpoint/2010/main" val="1715154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A270640B-4B16-47AC-A508-6E04B5AA699F}" type="datetimeFigureOut">
              <a:rPr lang="es-ES" smtClean="0"/>
              <a:t>14/10/24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7649370-9ACD-4B54-BB90-74314AC38E69}" type="slidenum">
              <a:rPr lang="es-ES" smtClean="0"/>
              <a:t>‹Nº›</a:t>
            </a:fld>
            <a:endParaRPr lang="es-ES"/>
          </a:p>
        </p:txBody>
      </p:sp>
    </p:spTree>
    <p:extLst>
      <p:ext uri="{BB962C8B-B14F-4D97-AF65-F5344CB8AC3E}">
        <p14:creationId xmlns:p14="http://schemas.microsoft.com/office/powerpoint/2010/main" val="218460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A270640B-4B16-47AC-A508-6E04B5AA699F}" type="datetimeFigureOut">
              <a:rPr lang="es-ES" smtClean="0"/>
              <a:t>14/10/24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7649370-9ACD-4B54-BB90-74314AC38E69}" type="slidenum">
              <a:rPr lang="es-ES" smtClean="0"/>
              <a:t>‹Nº›</a:t>
            </a:fld>
            <a:endParaRPr lang="es-ES"/>
          </a:p>
        </p:txBody>
      </p:sp>
    </p:spTree>
    <p:extLst>
      <p:ext uri="{BB962C8B-B14F-4D97-AF65-F5344CB8AC3E}">
        <p14:creationId xmlns:p14="http://schemas.microsoft.com/office/powerpoint/2010/main" val="2947714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A270640B-4B16-47AC-A508-6E04B5AA699F}" type="datetimeFigureOut">
              <a:rPr lang="es-ES" smtClean="0"/>
              <a:t>14/10/24</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A7649370-9ACD-4B54-BB90-74314AC38E69}" type="slidenum">
              <a:rPr lang="es-ES" smtClean="0"/>
              <a:t>‹Nº›</a:t>
            </a:fld>
            <a:endParaRPr lang="es-ES"/>
          </a:p>
        </p:txBody>
      </p:sp>
    </p:spTree>
    <p:extLst>
      <p:ext uri="{BB962C8B-B14F-4D97-AF65-F5344CB8AC3E}">
        <p14:creationId xmlns:p14="http://schemas.microsoft.com/office/powerpoint/2010/main" val="555316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A270640B-4B16-47AC-A508-6E04B5AA699F}" type="datetimeFigureOut">
              <a:rPr lang="es-ES" smtClean="0"/>
              <a:t>14/10/24</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A7649370-9ACD-4B54-BB90-74314AC38E69}" type="slidenum">
              <a:rPr lang="es-ES" smtClean="0"/>
              <a:t>‹Nº›</a:t>
            </a:fld>
            <a:endParaRPr lang="es-ES"/>
          </a:p>
        </p:txBody>
      </p:sp>
    </p:spTree>
    <p:extLst>
      <p:ext uri="{BB962C8B-B14F-4D97-AF65-F5344CB8AC3E}">
        <p14:creationId xmlns:p14="http://schemas.microsoft.com/office/powerpoint/2010/main" val="2741718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A270640B-4B16-47AC-A508-6E04B5AA699F}" type="datetimeFigureOut">
              <a:rPr lang="es-ES" smtClean="0"/>
              <a:t>14/10/24</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A7649370-9ACD-4B54-BB90-74314AC38E69}" type="slidenum">
              <a:rPr lang="es-ES" smtClean="0"/>
              <a:t>‹Nº›</a:t>
            </a:fld>
            <a:endParaRPr lang="es-ES"/>
          </a:p>
        </p:txBody>
      </p:sp>
    </p:spTree>
    <p:extLst>
      <p:ext uri="{BB962C8B-B14F-4D97-AF65-F5344CB8AC3E}">
        <p14:creationId xmlns:p14="http://schemas.microsoft.com/office/powerpoint/2010/main" val="3931968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A270640B-4B16-47AC-A508-6E04B5AA699F}" type="datetimeFigureOut">
              <a:rPr lang="es-ES" smtClean="0"/>
              <a:t>14/10/24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7649370-9ACD-4B54-BB90-74314AC38E69}" type="slidenum">
              <a:rPr lang="es-ES" smtClean="0"/>
              <a:t>‹Nº›</a:t>
            </a:fld>
            <a:endParaRPr lang="es-ES"/>
          </a:p>
        </p:txBody>
      </p:sp>
    </p:spTree>
    <p:extLst>
      <p:ext uri="{BB962C8B-B14F-4D97-AF65-F5344CB8AC3E}">
        <p14:creationId xmlns:p14="http://schemas.microsoft.com/office/powerpoint/2010/main" val="1740180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A270640B-4B16-47AC-A508-6E04B5AA699F}" type="datetimeFigureOut">
              <a:rPr lang="es-ES" smtClean="0"/>
              <a:t>14/10/24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7649370-9ACD-4B54-BB90-74314AC38E69}" type="slidenum">
              <a:rPr lang="es-ES" smtClean="0"/>
              <a:t>‹Nº›</a:t>
            </a:fld>
            <a:endParaRPr lang="es-ES"/>
          </a:p>
        </p:txBody>
      </p:sp>
    </p:spTree>
    <p:extLst>
      <p:ext uri="{BB962C8B-B14F-4D97-AF65-F5344CB8AC3E}">
        <p14:creationId xmlns:p14="http://schemas.microsoft.com/office/powerpoint/2010/main" val="1405978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A270640B-4B16-47AC-A508-6E04B5AA699F}" type="datetimeFigureOut">
              <a:rPr lang="es-ES" smtClean="0"/>
              <a:t>14/10/24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7649370-9ACD-4B54-BB90-74314AC38E69}" type="slidenum">
              <a:rPr lang="es-ES" smtClean="0"/>
              <a:t>‹Nº›</a:t>
            </a:fld>
            <a:endParaRPr lang="es-ES"/>
          </a:p>
        </p:txBody>
      </p:sp>
    </p:spTree>
    <p:extLst>
      <p:ext uri="{BB962C8B-B14F-4D97-AF65-F5344CB8AC3E}">
        <p14:creationId xmlns:p14="http://schemas.microsoft.com/office/powerpoint/2010/main" val="1897955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A270640B-4B16-47AC-A508-6E04B5AA699F}" type="datetimeFigureOut">
              <a:rPr lang="es-ES" smtClean="0"/>
              <a:t>14/10/24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7649370-9ACD-4B54-BB90-74314AC38E69}" type="slidenum">
              <a:rPr lang="es-ES" smtClean="0"/>
              <a:t>‹Nº›</a:t>
            </a:fld>
            <a:endParaRPr lang="es-ES"/>
          </a:p>
        </p:txBody>
      </p:sp>
    </p:spTree>
    <p:extLst>
      <p:ext uri="{BB962C8B-B14F-4D97-AF65-F5344CB8AC3E}">
        <p14:creationId xmlns:p14="http://schemas.microsoft.com/office/powerpoint/2010/main" val="1823135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70640B-4B16-47AC-A508-6E04B5AA699F}" type="datetimeFigureOut">
              <a:rPr lang="es-ES" smtClean="0"/>
              <a:t>14/10/24</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649370-9ACD-4B54-BB90-74314AC38E69}" type="slidenum">
              <a:rPr lang="es-ES" smtClean="0"/>
              <a:t>‹Nº›</a:t>
            </a:fld>
            <a:endParaRPr lang="es-ES"/>
          </a:p>
        </p:txBody>
      </p:sp>
    </p:spTree>
    <p:extLst>
      <p:ext uri="{BB962C8B-B14F-4D97-AF65-F5344CB8AC3E}">
        <p14:creationId xmlns:p14="http://schemas.microsoft.com/office/powerpoint/2010/main" val="230945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lumeteatro.com.br/"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30.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gif"/><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33.jpg"/></Relationships>
</file>

<file path=ppt/slides/_rels/slide31.xml.rels><?xml version="1.0" encoding="UTF-8" standalone="yes"?>
<Relationships xmlns="http://schemas.openxmlformats.org/package/2006/relationships"><Relationship Id="rId2" Type="http://schemas.openxmlformats.org/officeDocument/2006/relationships/hyperlink" Target="http://www.abc.es/ciencia/20150408/abci-europeos-blacos-piel-negra-201504081645.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emf"/></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g"/><Relationship Id="rId1" Type="http://schemas.openxmlformats.org/officeDocument/2006/relationships/slideLayout" Target="../slideLayouts/slideLayout4.xml"/><Relationship Id="rId4" Type="http://schemas.openxmlformats.org/officeDocument/2006/relationships/image" Target="../media/image49.jpeg"/></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4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4.xml"/><Relationship Id="rId5" Type="http://schemas.openxmlformats.org/officeDocument/2006/relationships/image" Target="../media/image59.jpeg"/><Relationship Id="rId4" Type="http://schemas.openxmlformats.org/officeDocument/2006/relationships/image" Target="../media/image58.jpeg"/></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emf"/><Relationship Id="rId1" Type="http://schemas.openxmlformats.org/officeDocument/2006/relationships/slideLayout" Target="../slideLayouts/slideLayout4.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57.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emf"/><Relationship Id="rId1" Type="http://schemas.openxmlformats.org/officeDocument/2006/relationships/slideLayout" Target="../slideLayouts/slideLayout4.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5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6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jpg"/></Relationships>
</file>

<file path=ppt/slides/_rels/slide62.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image" Target="../media/image88.emf"/><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hyperlink" Target="mailto:contacto@bethfirmino.com"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2.jpg"/><Relationship Id="rId1" Type="http://schemas.openxmlformats.org/officeDocument/2006/relationships/slideLayout" Target="../slideLayouts/slideLayout2.xml"/><Relationship Id="rId5" Type="http://schemas.openxmlformats.org/officeDocument/2006/relationships/hyperlink" Target="mailto:poetica.de.orixas@gmail.com" TargetMode="External"/><Relationship Id="rId4" Type="http://schemas.openxmlformats.org/officeDocument/2006/relationships/hyperlink" Target="mailto:contacto@bethfirmin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0"/>
            <a:ext cx="12192000" cy="68580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ítulo 1"/>
          <p:cNvSpPr>
            <a:spLocks noGrp="1"/>
          </p:cNvSpPr>
          <p:nvPr>
            <p:ph type="ctrTitle"/>
          </p:nvPr>
        </p:nvSpPr>
        <p:spPr>
          <a:xfrm>
            <a:off x="1524000" y="169817"/>
            <a:ext cx="9144000" cy="3340146"/>
          </a:xfrm>
          <a:solidFill>
            <a:schemeClr val="accent2">
              <a:lumMod val="75000"/>
            </a:schemeClr>
          </a:solidFill>
        </p:spPr>
        <p:txBody>
          <a:bodyPr>
            <a:normAutofit fontScale="90000"/>
          </a:bodyPr>
          <a:lstStyle/>
          <a:p>
            <a:r>
              <a:rPr lang="es-ES" sz="2800" b="1" dirty="0">
                <a:solidFill>
                  <a:schemeClr val="accent4">
                    <a:lumMod val="40000"/>
                    <a:lumOff val="60000"/>
                  </a:schemeClr>
                </a:solidFill>
              </a:rPr>
              <a:t>UNIVERSIDAD REY JUAN CARLOS </a:t>
            </a:r>
            <a:br>
              <a:rPr lang="es-ES" sz="2800" b="1" dirty="0">
                <a:solidFill>
                  <a:schemeClr val="accent4">
                    <a:lumMod val="40000"/>
                    <a:lumOff val="60000"/>
                  </a:schemeClr>
                </a:solidFill>
              </a:rPr>
            </a:br>
            <a:r>
              <a:rPr lang="es-ES" sz="2700" b="1" dirty="0">
                <a:solidFill>
                  <a:schemeClr val="accent4">
                    <a:lumMod val="40000"/>
                    <a:lumOff val="60000"/>
                  </a:schemeClr>
                </a:solidFill>
              </a:rPr>
              <a:t>Departamento de Ciencias de la Educación, Lenguaje, Cultura y Artes, Ciencias Histórica-Jurídica y Humanísticas y Lenguas Modernas</a:t>
            </a:r>
            <a:br>
              <a:rPr lang="es-ES" sz="2700" b="1" dirty="0">
                <a:solidFill>
                  <a:schemeClr val="accent4">
                    <a:lumMod val="40000"/>
                    <a:lumOff val="60000"/>
                  </a:schemeClr>
                </a:solidFill>
              </a:rPr>
            </a:br>
            <a:r>
              <a:rPr lang="es-ES" sz="2700" b="1" dirty="0">
                <a:solidFill>
                  <a:schemeClr val="accent4">
                    <a:lumMod val="40000"/>
                    <a:lumOff val="60000"/>
                  </a:schemeClr>
                </a:solidFill>
              </a:rPr>
              <a:t>Facultad de Ciencias Jurídicas y Sociales</a:t>
            </a:r>
            <a:br>
              <a:rPr lang="es-ES" sz="2700" b="1" dirty="0">
                <a:solidFill>
                  <a:schemeClr val="accent4">
                    <a:lumMod val="40000"/>
                    <a:lumOff val="60000"/>
                  </a:schemeClr>
                </a:solidFill>
              </a:rPr>
            </a:br>
            <a:br>
              <a:rPr lang="es-ES" sz="2700" b="1" dirty="0">
                <a:solidFill>
                  <a:schemeClr val="accent4">
                    <a:lumMod val="40000"/>
                    <a:lumOff val="60000"/>
                  </a:schemeClr>
                </a:solidFill>
              </a:rPr>
            </a:br>
            <a:r>
              <a:rPr lang="es-ES" sz="3600" b="1" i="1" dirty="0">
                <a:solidFill>
                  <a:srgbClr val="FFC000"/>
                </a:solidFill>
              </a:rPr>
              <a:t>LUÍS OTÁVIO BURNIER, EL GRUPO LUME Y EL CANDOMBLÉ </a:t>
            </a:r>
            <a:br>
              <a:rPr lang="es-ES" sz="3600" b="1" i="1" dirty="0">
                <a:solidFill>
                  <a:srgbClr val="FFC000"/>
                </a:solidFill>
              </a:rPr>
            </a:br>
            <a:r>
              <a:rPr lang="es-ES" sz="2800" b="1" i="1" dirty="0">
                <a:solidFill>
                  <a:srgbClr val="FFC000"/>
                </a:solidFill>
              </a:rPr>
              <a:t>SIETE AÑOS DE INVESTIGACIÓN (1988 – 1995)</a:t>
            </a:r>
            <a:br>
              <a:rPr lang="es-ES" sz="2800" b="1" i="1" dirty="0">
                <a:solidFill>
                  <a:srgbClr val="FFC000"/>
                </a:solidFill>
              </a:rPr>
            </a:br>
            <a:endParaRPr lang="es-ES" sz="2800" b="1" i="1" dirty="0">
              <a:solidFill>
                <a:srgbClr val="FFC000"/>
              </a:solidFill>
            </a:endParaRPr>
          </a:p>
        </p:txBody>
      </p:sp>
      <p:sp>
        <p:nvSpPr>
          <p:cNvPr id="3" name="Subtítulo 2"/>
          <p:cNvSpPr>
            <a:spLocks noGrp="1"/>
          </p:cNvSpPr>
          <p:nvPr>
            <p:ph type="subTitle" idx="1"/>
          </p:nvPr>
        </p:nvSpPr>
        <p:spPr>
          <a:xfrm>
            <a:off x="1524000" y="4093200"/>
            <a:ext cx="9144000" cy="1988865"/>
          </a:xfrm>
          <a:solidFill>
            <a:schemeClr val="accent2">
              <a:lumMod val="75000"/>
            </a:schemeClr>
          </a:solidFill>
        </p:spPr>
        <p:txBody>
          <a:bodyPr>
            <a:normAutofit/>
          </a:bodyPr>
          <a:lstStyle/>
          <a:p>
            <a:r>
              <a:rPr lang="es-ES" b="1" dirty="0">
                <a:solidFill>
                  <a:schemeClr val="accent4">
                    <a:lumMod val="60000"/>
                    <a:lumOff val="40000"/>
                  </a:schemeClr>
                </a:solidFill>
              </a:rPr>
              <a:t>Tesis doctoral de Elizabeth Firmino Pereira</a:t>
            </a:r>
          </a:p>
          <a:p>
            <a:r>
              <a:rPr lang="es-ES" b="1" dirty="0">
                <a:solidFill>
                  <a:schemeClr val="accent4">
                    <a:lumMod val="60000"/>
                    <a:lumOff val="40000"/>
                  </a:schemeClr>
                </a:solidFill>
              </a:rPr>
              <a:t>Director: Dr. Eduardo Blázquez Mateos</a:t>
            </a:r>
          </a:p>
          <a:p>
            <a:r>
              <a:rPr lang="es-ES" b="1" dirty="0">
                <a:solidFill>
                  <a:schemeClr val="accent4">
                    <a:lumMod val="60000"/>
                    <a:lumOff val="40000"/>
                  </a:schemeClr>
                </a:solidFill>
              </a:rPr>
              <a:t>Codirector: Dr. Carlos Alba Peinado</a:t>
            </a:r>
          </a:p>
          <a:p>
            <a:r>
              <a:rPr lang="es-ES" b="1" dirty="0">
                <a:solidFill>
                  <a:schemeClr val="accent4">
                    <a:lumMod val="60000"/>
                    <a:lumOff val="40000"/>
                  </a:schemeClr>
                </a:solidFill>
              </a:rPr>
              <a:t>Fuenlabrada (Madrid) - 2015/2016</a:t>
            </a:r>
          </a:p>
        </p:txBody>
      </p:sp>
    </p:spTree>
    <p:extLst>
      <p:ext uri="{BB962C8B-B14F-4D97-AF65-F5344CB8AC3E}">
        <p14:creationId xmlns:p14="http://schemas.microsoft.com/office/powerpoint/2010/main" val="2752309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bwMode="black"/>
        <p:txBody>
          <a:bodyPr/>
          <a:lstStyle/>
          <a:p>
            <a:endParaRPr lang="es-ES" dirty="0"/>
          </a:p>
        </p:txBody>
      </p:sp>
      <p:sp>
        <p:nvSpPr>
          <p:cNvPr id="3" name="Subtítulo 2"/>
          <p:cNvSpPr>
            <a:spLocks noGrp="1"/>
          </p:cNvSpPr>
          <p:nvPr>
            <p:ph type="subTitle" idx="1"/>
          </p:nvPr>
        </p:nvSpPr>
        <p:spPr/>
        <p:txBody>
          <a:bodyPr/>
          <a:lstStyle/>
          <a:p>
            <a:endParaRPr lang="es-ES" dirty="0"/>
          </a:p>
        </p:txBody>
      </p:sp>
      <p:sp>
        <p:nvSpPr>
          <p:cNvPr id="5" name="Rectángulo 4"/>
          <p:cNvSpPr/>
          <p:nvPr/>
        </p:nvSpPr>
        <p:spPr>
          <a:xfrm>
            <a:off x="1495107" y="378822"/>
            <a:ext cx="9172894" cy="607422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graphicFrame>
        <p:nvGraphicFramePr>
          <p:cNvPr id="4" name="Diagrama 3"/>
          <p:cNvGraphicFramePr/>
          <p:nvPr>
            <p:extLst>
              <p:ext uri="{D42A27DB-BD31-4B8C-83A1-F6EECF244321}">
                <p14:modId xmlns:p14="http://schemas.microsoft.com/office/powerpoint/2010/main" val="3119130508"/>
              </p:ext>
            </p:extLst>
          </p:nvPr>
        </p:nvGraphicFramePr>
        <p:xfrm>
          <a:off x="1495107" y="518160"/>
          <a:ext cx="9201785" cy="5821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0792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2000" cy="1690688"/>
          </a:xfrm>
          <a:solidFill>
            <a:srgbClr val="FF0000"/>
          </a:solidFill>
        </p:spPr>
        <p:txBody>
          <a:bodyPr/>
          <a:lstStyle/>
          <a:p>
            <a:pPr algn="ctr"/>
            <a:r>
              <a:rPr lang="es-ES" b="1" dirty="0"/>
              <a:t>Introducción</a:t>
            </a:r>
            <a:r>
              <a:rPr lang="es-ES" dirty="0"/>
              <a:t> </a:t>
            </a:r>
          </a:p>
        </p:txBody>
      </p:sp>
      <p:sp>
        <p:nvSpPr>
          <p:cNvPr id="3" name="Marcador de contenido 2"/>
          <p:cNvSpPr>
            <a:spLocks noGrp="1"/>
          </p:cNvSpPr>
          <p:nvPr>
            <p:ph idx="1"/>
          </p:nvPr>
        </p:nvSpPr>
        <p:spPr/>
        <p:txBody>
          <a:bodyPr>
            <a:normAutofit fontScale="85000" lnSpcReduction="20000"/>
          </a:bodyPr>
          <a:lstStyle/>
          <a:p>
            <a:pPr marL="0" indent="0">
              <a:buNone/>
            </a:pPr>
            <a:r>
              <a:rPr lang="es-ES" b="1" dirty="0"/>
              <a:t>ASPÉCTOS METODOLÓGICOS</a:t>
            </a:r>
          </a:p>
          <a:p>
            <a:r>
              <a:rPr lang="es-ES" sz="2400" b="1" dirty="0"/>
              <a:t>Estudio de Caso </a:t>
            </a:r>
            <a:r>
              <a:rPr lang="es-ES" sz="2000" dirty="0"/>
              <a:t>(Robert YIN, 1984)</a:t>
            </a:r>
            <a:r>
              <a:rPr lang="es-ES" dirty="0"/>
              <a:t> </a:t>
            </a:r>
          </a:p>
          <a:p>
            <a:pPr>
              <a:lnSpc>
                <a:spcPct val="100000"/>
              </a:lnSpc>
            </a:pPr>
            <a:r>
              <a:rPr lang="es-ES" sz="2400" b="1" dirty="0"/>
              <a:t>Etnoescenología</a:t>
            </a:r>
            <a:r>
              <a:rPr lang="es-ES" sz="2400" dirty="0"/>
              <a:t> </a:t>
            </a:r>
            <a:r>
              <a:rPr lang="es-ES" sz="2000" dirty="0"/>
              <a:t>( Paris, 1995. Jean-Marie</a:t>
            </a:r>
          </a:p>
          <a:p>
            <a:pPr marL="0" indent="0">
              <a:spcBef>
                <a:spcPts val="0"/>
              </a:spcBef>
              <a:buNone/>
            </a:pPr>
            <a:r>
              <a:rPr lang="es-ES" sz="2000" dirty="0"/>
              <a:t>     Pradier, Universidad de Paris; Armindo Bião, UFBA –</a:t>
            </a:r>
          </a:p>
          <a:p>
            <a:pPr marL="0" indent="0">
              <a:spcBef>
                <a:spcPts val="0"/>
              </a:spcBef>
              <a:buNone/>
            </a:pPr>
            <a:r>
              <a:rPr lang="es-ES" sz="2000" dirty="0"/>
              <a:t>     Universidad Federal de Bahía; </a:t>
            </a:r>
            <a:r>
              <a:rPr lang="es-ES" sz="2000" dirty="0" err="1"/>
              <a:t>Chérif</a:t>
            </a:r>
            <a:r>
              <a:rPr lang="es-ES" sz="2000" dirty="0"/>
              <a:t> Khaznadar, </a:t>
            </a:r>
          </a:p>
          <a:p>
            <a:pPr marL="0" indent="0">
              <a:spcBef>
                <a:spcPts val="0"/>
              </a:spcBef>
              <a:buNone/>
            </a:pPr>
            <a:r>
              <a:rPr lang="es-ES" sz="2000" dirty="0"/>
              <a:t>     </a:t>
            </a:r>
            <a:r>
              <a:rPr lang="es-ES" sz="2000" dirty="0" err="1"/>
              <a:t>Maison</a:t>
            </a:r>
            <a:r>
              <a:rPr lang="es-ES" sz="2000" dirty="0"/>
              <a:t> des Cultures du Monde)  </a:t>
            </a:r>
          </a:p>
          <a:p>
            <a:r>
              <a:rPr lang="es-ES" sz="2400" b="1" dirty="0"/>
              <a:t>Motivos y Estrategias</a:t>
            </a:r>
            <a:r>
              <a:rPr lang="es-ES" sz="2400" dirty="0"/>
              <a:t>. Los Procesos de </a:t>
            </a:r>
          </a:p>
          <a:p>
            <a:pPr marL="0" indent="0">
              <a:buNone/>
            </a:pPr>
            <a:r>
              <a:rPr lang="es-ES" sz="2400" dirty="0"/>
              <a:t>    </a:t>
            </a:r>
            <a:r>
              <a:rPr lang="es-ES" sz="2200" dirty="0"/>
              <a:t>Mediación Histórica, Psicosocial y Estética.</a:t>
            </a:r>
          </a:p>
          <a:p>
            <a:pPr marL="0" indent="0">
              <a:buNone/>
            </a:pPr>
            <a:r>
              <a:rPr lang="es-ES" sz="2200" dirty="0"/>
              <a:t>     (Ángel Berenguer Castellary, 2006)</a:t>
            </a:r>
          </a:p>
          <a:p>
            <a:r>
              <a:rPr lang="es-ES" sz="2200" b="1" dirty="0"/>
              <a:t>Carlos Simioni</a:t>
            </a:r>
          </a:p>
          <a:p>
            <a:r>
              <a:rPr lang="es-ES" sz="2200" b="1" dirty="0"/>
              <a:t>Nuestra propia investigación ‘desde dentro’ en el </a:t>
            </a:r>
          </a:p>
          <a:p>
            <a:pPr marL="0" indent="0">
              <a:buNone/>
            </a:pPr>
            <a:r>
              <a:rPr lang="es-ES" sz="2200" b="1" dirty="0"/>
              <a:t>    Candomblé  </a:t>
            </a:r>
          </a:p>
          <a:p>
            <a:r>
              <a:rPr lang="es-ES" sz="2400" b="1" dirty="0"/>
              <a:t>Interdisciplinaridad e Interculturalidad</a:t>
            </a:r>
          </a:p>
          <a:p>
            <a:r>
              <a:rPr lang="es-ES" sz="2400" b="1" dirty="0"/>
              <a:t>Divulgación previa de resultados parciales</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9751" y="1825625"/>
            <a:ext cx="4564049" cy="3989959"/>
          </a:xfrm>
          <a:prstGeom prst="rect">
            <a:avLst/>
          </a:prstGeom>
        </p:spPr>
      </p:pic>
      <p:sp>
        <p:nvSpPr>
          <p:cNvPr id="6" name="CuadroTexto 5"/>
          <p:cNvSpPr txBox="1"/>
          <p:nvPr/>
        </p:nvSpPr>
        <p:spPr>
          <a:xfrm rot="10800000" flipV="1">
            <a:off x="6789750" y="5817182"/>
            <a:ext cx="4564049" cy="369332"/>
          </a:xfrm>
          <a:prstGeom prst="rect">
            <a:avLst/>
          </a:prstGeom>
          <a:noFill/>
        </p:spPr>
        <p:txBody>
          <a:bodyPr wrap="square" rtlCol="0">
            <a:spAutoFit/>
          </a:bodyPr>
          <a:lstStyle/>
          <a:p>
            <a:r>
              <a:rPr lang="es-ES" dirty="0"/>
              <a:t>CARYBÉ (s.f.). </a:t>
            </a:r>
            <a:r>
              <a:rPr lang="es-ES" i="1" dirty="0"/>
              <a:t>Baiana</a:t>
            </a:r>
            <a:endParaRPr lang="es-ES" dirty="0"/>
          </a:p>
        </p:txBody>
      </p:sp>
    </p:spTree>
    <p:extLst>
      <p:ext uri="{BB962C8B-B14F-4D97-AF65-F5344CB8AC3E}">
        <p14:creationId xmlns:p14="http://schemas.microsoft.com/office/powerpoint/2010/main" val="373130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2000" cy="1690688"/>
          </a:xfrm>
          <a:solidFill>
            <a:srgbClr val="FF0000"/>
          </a:solidFill>
        </p:spPr>
        <p:txBody>
          <a:bodyPr>
            <a:normAutofit fontScale="90000"/>
          </a:bodyPr>
          <a:lstStyle/>
          <a:p>
            <a:pPr algn="ctr">
              <a:lnSpc>
                <a:spcPct val="100000"/>
              </a:lnSpc>
            </a:pPr>
            <a:br>
              <a:rPr lang="es-ES" sz="3100" b="1" dirty="0"/>
            </a:br>
            <a:r>
              <a:rPr lang="es-ES" sz="3600" b="1" dirty="0"/>
              <a:t>                                                                                               ESTUDIO DE CASO</a:t>
            </a:r>
            <a:br>
              <a:rPr lang="es-ES" sz="2700" b="1" dirty="0"/>
            </a:br>
            <a:r>
              <a:rPr lang="es-ES" sz="2700" b="1" dirty="0"/>
              <a:t>La Investigación de Luís Otávio Burnier y Carlos Simioni (Lume Teatro), realizada en el Candomblé de Mãe Dango, entre 1988 y 1995.                                                    </a:t>
            </a:r>
            <a:br>
              <a:rPr lang="es-ES" sz="2800" b="1" dirty="0"/>
            </a:br>
            <a:endParaRPr lang="es-ES" sz="3100" b="1" dirty="0"/>
          </a:p>
        </p:txBody>
      </p:sp>
      <p:sp>
        <p:nvSpPr>
          <p:cNvPr id="3" name="Marcador de contenido 2"/>
          <p:cNvSpPr>
            <a:spLocks noGrp="1"/>
          </p:cNvSpPr>
          <p:nvPr>
            <p:ph idx="1"/>
          </p:nvPr>
        </p:nvSpPr>
        <p:spPr>
          <a:xfrm>
            <a:off x="164592" y="1825625"/>
            <a:ext cx="11884214" cy="4569802"/>
          </a:xfrm>
        </p:spPr>
        <p:txBody>
          <a:bodyPr/>
          <a:lstStyle/>
          <a:p>
            <a:pPr marL="0" indent="0">
              <a:buNone/>
            </a:pPr>
            <a:r>
              <a:rPr lang="es-ES" dirty="0"/>
              <a:t>1 – LA INVESTIGACIÓN DE BURNIER Y SIMIONI</a:t>
            </a:r>
          </a:p>
          <a:p>
            <a:pPr marL="0" indent="0">
              <a:buNone/>
            </a:pPr>
            <a:r>
              <a:rPr lang="es-ES" dirty="0"/>
              <a:t>2 –  LOS SUJETOS:  Luis Otávio Burnier, Carlos Simioni y Mãe Dango</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925" y="3399777"/>
            <a:ext cx="2089451" cy="2852101"/>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04596" y="3447945"/>
            <a:ext cx="4179306" cy="2863955"/>
          </a:xfrm>
          <a:prstGeom prst="rect">
            <a:avLst/>
          </a:prstGeom>
        </p:spPr>
      </p:pic>
      <p:pic>
        <p:nvPicPr>
          <p:cNvPr id="8" name="Imagen 7"/>
          <p:cNvPicPr>
            <a:picLocks noChangeAspect="1"/>
          </p:cNvPicPr>
          <p:nvPr/>
        </p:nvPicPr>
        <p:blipFill rotWithShape="1">
          <a:blip r:embed="rId4">
            <a:extLst>
              <a:ext uri="{28A0092B-C50C-407E-A947-70E740481C1C}">
                <a14:useLocalDpi xmlns:a14="http://schemas.microsoft.com/office/drawing/2010/main" val="0"/>
              </a:ext>
            </a:extLst>
          </a:blip>
          <a:srcRect l="3075" t="2343" r="2808" b="4300"/>
          <a:stretch/>
        </p:blipFill>
        <p:spPr>
          <a:xfrm>
            <a:off x="7772122" y="3399777"/>
            <a:ext cx="4276684" cy="2995650"/>
          </a:xfrm>
          <a:prstGeom prst="rect">
            <a:avLst/>
          </a:prstGeom>
        </p:spPr>
      </p:pic>
    </p:spTree>
    <p:extLst>
      <p:ext uri="{BB962C8B-B14F-4D97-AF65-F5344CB8AC3E}">
        <p14:creationId xmlns:p14="http://schemas.microsoft.com/office/powerpoint/2010/main" val="2678714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indent="0">
              <a:buNone/>
            </a:pPr>
            <a:r>
              <a:rPr lang="es-ES" sz="2400" b="1" dirty="0"/>
              <a:t>El inicio</a:t>
            </a:r>
          </a:p>
          <a:p>
            <a:r>
              <a:rPr lang="es-ES" dirty="0"/>
              <a:t> </a:t>
            </a:r>
            <a:r>
              <a:rPr lang="es-ES" sz="2000" dirty="0"/>
              <a:t>La investigación de Burnier y Simioni en el Candomblé empieza en 1988, pero los primeros contactos con Mãe Dango ocurren en 1987, motivados por el interés del </a:t>
            </a:r>
            <a:r>
              <a:rPr lang="es-ES" sz="2000" b="1" i="1" dirty="0"/>
              <a:t>Renzo </a:t>
            </a:r>
            <a:r>
              <a:rPr lang="es-ES" sz="2000" b="1" i="1" dirty="0" err="1"/>
              <a:t>Vescov</a:t>
            </a:r>
            <a:r>
              <a:rPr lang="es-ES" sz="2000" dirty="0"/>
              <a:t>, del </a:t>
            </a:r>
            <a:r>
              <a:rPr lang="es-ES" sz="2000" b="1" i="1" dirty="0"/>
              <a:t>Teatro Tascabili</a:t>
            </a:r>
            <a:r>
              <a:rPr lang="es-ES" sz="2000" dirty="0"/>
              <a:t>, de Italia, en conocer un Candomblé y, posteriormente, de </a:t>
            </a:r>
            <a:r>
              <a:rPr lang="es-ES" sz="2000" b="1" i="1" dirty="0"/>
              <a:t>Eugenio Barba</a:t>
            </a:r>
            <a:r>
              <a:rPr lang="es-ES" sz="2000" dirty="0"/>
              <a:t>, en su primera visita a Campinas (São Paulo), con el </a:t>
            </a:r>
            <a:r>
              <a:rPr lang="es-ES" sz="2000" b="1" i="1" dirty="0"/>
              <a:t>Odin Teatret</a:t>
            </a:r>
            <a:r>
              <a:rPr lang="es-ES" sz="2000" dirty="0"/>
              <a:t>, en febrero y abril de 1987, respectivamente. En octubre de 1987, ocurrieron las primeras consultas de Burnier con Mãe Dango, hablando sobre diversos temas relativos al contexto del culto a los Orixás. </a:t>
            </a:r>
          </a:p>
          <a:p>
            <a:r>
              <a:rPr lang="es-ES" sz="2000" dirty="0"/>
              <a:t>En noviembre de 1988 estrenan la primera versión del espectáculo </a:t>
            </a:r>
            <a:r>
              <a:rPr lang="es-ES" sz="2000" b="1" i="1" dirty="0"/>
              <a:t>Kelbilim, </a:t>
            </a:r>
            <a:r>
              <a:rPr lang="es-ES" sz="2000" dirty="0"/>
              <a:t>teniendo Mãe Dango entre los invitados. Después de la presentación ella se dirige a Carlos Simioni y pregunta: “</a:t>
            </a:r>
            <a:r>
              <a:rPr lang="es-ES" sz="2000" b="1" i="1" dirty="0"/>
              <a:t>Qué hace Oyá/Iansã aquí?” </a:t>
            </a:r>
            <a:r>
              <a:rPr lang="es-ES" sz="2000" dirty="0"/>
              <a:t> Pues había identificado semejanzas en la actuación de Simioni con manifestaciones del Orixá Oyá/Iansã.  Luego en seguida tienen inicio las investigaciones.</a:t>
            </a:r>
            <a:endParaRPr lang="es-ES" dirty="0"/>
          </a:p>
          <a:p>
            <a:pPr marL="0" indent="0">
              <a:buNone/>
            </a:pPr>
            <a:endParaRPr lang="es-ES" dirty="0"/>
          </a:p>
        </p:txBody>
      </p:sp>
      <p:sp>
        <p:nvSpPr>
          <p:cNvPr id="4" name="Título 3"/>
          <p:cNvSpPr>
            <a:spLocks noGrp="1"/>
          </p:cNvSpPr>
          <p:nvPr>
            <p:ph type="title"/>
          </p:nvPr>
        </p:nvSpPr>
        <p:spPr/>
        <p:txBody>
          <a:bodyPr/>
          <a:lstStyle/>
          <a:p>
            <a:endParaRPr lang="es-ES"/>
          </a:p>
        </p:txBody>
      </p:sp>
      <p:sp>
        <p:nvSpPr>
          <p:cNvPr id="5" name="Título 1"/>
          <p:cNvSpPr txBox="1">
            <a:spLocks/>
          </p:cNvSpPr>
          <p:nvPr/>
        </p:nvSpPr>
        <p:spPr>
          <a:xfrm>
            <a:off x="0" y="0"/>
            <a:ext cx="12192000" cy="1690687"/>
          </a:xfrm>
          <a:prstGeom prst="rect">
            <a:avLst/>
          </a:prstGeom>
          <a:solidFill>
            <a:srgbClr val="FF0000"/>
          </a:soli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200"/>
              </a:spcBef>
              <a:spcAft>
                <a:spcPts val="800"/>
              </a:spcAft>
            </a:pPr>
            <a:endParaRPr lang="es-ES" sz="2900" b="1" dirty="0"/>
          </a:p>
          <a:p>
            <a:pPr algn="ctr">
              <a:lnSpc>
                <a:spcPct val="120000"/>
              </a:lnSpc>
              <a:spcBef>
                <a:spcPts val="1200"/>
              </a:spcBef>
              <a:spcAft>
                <a:spcPts val="800"/>
              </a:spcAft>
            </a:pPr>
            <a:r>
              <a:rPr lang="es-ES" sz="11200" b="1" dirty="0"/>
              <a:t>La Investigación de Burnier y Simioni en el Candomblé (1988-1995)</a:t>
            </a:r>
            <a:br>
              <a:rPr lang="es-ES" sz="11200" b="1" dirty="0"/>
            </a:br>
            <a:r>
              <a:rPr lang="es-ES" sz="11200" b="1" dirty="0"/>
              <a:t>                                                                                   LA INVESTIGACIÓN</a:t>
            </a:r>
          </a:p>
          <a:p>
            <a:pPr algn="ctr"/>
            <a:endParaRPr lang="es-ES" sz="11200" b="1" dirty="0"/>
          </a:p>
        </p:txBody>
      </p:sp>
    </p:spTree>
    <p:extLst>
      <p:ext uri="{BB962C8B-B14F-4D97-AF65-F5344CB8AC3E}">
        <p14:creationId xmlns:p14="http://schemas.microsoft.com/office/powerpoint/2010/main" val="4032574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92500" lnSpcReduction="10000"/>
          </a:bodyPr>
          <a:lstStyle/>
          <a:p>
            <a:pPr marL="0" indent="0">
              <a:buNone/>
            </a:pPr>
            <a:r>
              <a:rPr lang="es-ES" sz="2400" b="1" dirty="0"/>
              <a:t>La dinámica de trabajo </a:t>
            </a:r>
          </a:p>
          <a:p>
            <a:r>
              <a:rPr lang="es-ES" sz="2000" dirty="0"/>
              <a:t>Investigación participante, ‘desde dentro’: ambos se integran a la casa, Burnier como </a:t>
            </a:r>
            <a:r>
              <a:rPr lang="es-ES" sz="2000" b="1" i="1" dirty="0"/>
              <a:t>Ogã</a:t>
            </a:r>
            <a:r>
              <a:rPr lang="es-ES" sz="2000" dirty="0"/>
              <a:t> (autoridad) y Simioni, como </a:t>
            </a:r>
            <a:r>
              <a:rPr lang="es-ES" sz="2000" b="1" i="1" dirty="0"/>
              <a:t>Abiyan</a:t>
            </a:r>
            <a:r>
              <a:rPr lang="es-ES" sz="2000" dirty="0"/>
              <a:t> (principiante). Como tal, participan de todas las actividades, incluso las fiestas y bailes. </a:t>
            </a:r>
          </a:p>
          <a:p>
            <a:r>
              <a:rPr lang="es-ES" sz="2000" dirty="0"/>
              <a:t>Simioni, que baila con el grupo de adeptos, pasa a experimentar estados de trance y, por este motivo, realiza un Borí (“dar de comer a la cabeza”). Burnier es ‘ascendido’ (elevado) a la condición de </a:t>
            </a:r>
            <a:r>
              <a:rPr lang="es-ES" sz="2000" b="1" i="1" dirty="0"/>
              <a:t>Ogã </a:t>
            </a:r>
            <a:r>
              <a:rPr lang="es-ES" sz="2000" dirty="0"/>
              <a:t>oficialmente.</a:t>
            </a:r>
          </a:p>
          <a:p>
            <a:pPr marL="0" indent="0">
              <a:buNone/>
            </a:pPr>
            <a:r>
              <a:rPr lang="es-ES" sz="2400" b="1" dirty="0"/>
              <a:t>La dinámica de trabajo en sala de ensayo</a:t>
            </a:r>
          </a:p>
          <a:p>
            <a:r>
              <a:rPr lang="es-ES" sz="2000" dirty="0"/>
              <a:t>Burnier y Simioni trabajan varias técnicas, sobre todo la </a:t>
            </a:r>
            <a:r>
              <a:rPr lang="es-ES" sz="2000" b="1" i="1" dirty="0"/>
              <a:t>Danza Personal</a:t>
            </a:r>
            <a:r>
              <a:rPr lang="es-ES" sz="2000" dirty="0"/>
              <a:t>,  en la cual juega un importante papel la memoria muscular, que activa las energías del cuerpo y de la mente, por medio del cual se logra la fijación de un conjunto de </a:t>
            </a:r>
            <a:r>
              <a:rPr lang="es-ES" sz="2000" i="1" dirty="0"/>
              <a:t>acciones físicas, </a:t>
            </a:r>
            <a:r>
              <a:rPr lang="es-ES" sz="2000" dirty="0"/>
              <a:t>que luego son utilizadas para componer las propuestas escénicas.</a:t>
            </a:r>
          </a:p>
          <a:p>
            <a:r>
              <a:rPr lang="es-ES" sz="2000" dirty="0"/>
              <a:t>En este ámbito, Carlos Simioni afirmó que trabajaba con todo tipo de memoria, incluso las que conseguía retener en los estados de trance. </a:t>
            </a:r>
          </a:p>
        </p:txBody>
      </p:sp>
      <p:sp>
        <p:nvSpPr>
          <p:cNvPr id="5" name="Título 4"/>
          <p:cNvSpPr>
            <a:spLocks noGrp="1"/>
          </p:cNvSpPr>
          <p:nvPr>
            <p:ph type="title"/>
          </p:nvPr>
        </p:nvSpPr>
        <p:spPr/>
        <p:txBody>
          <a:bodyPr/>
          <a:lstStyle/>
          <a:p>
            <a:endParaRPr lang="es-ES"/>
          </a:p>
        </p:txBody>
      </p:sp>
      <p:sp>
        <p:nvSpPr>
          <p:cNvPr id="7" name="Título 1"/>
          <p:cNvSpPr txBox="1">
            <a:spLocks/>
          </p:cNvSpPr>
          <p:nvPr/>
        </p:nvSpPr>
        <p:spPr>
          <a:xfrm>
            <a:off x="0" y="0"/>
            <a:ext cx="12192000" cy="1690687"/>
          </a:xfrm>
          <a:prstGeom prst="rect">
            <a:avLst/>
          </a:prstGeom>
          <a:solidFill>
            <a:srgbClr val="FF0000"/>
          </a:soli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200"/>
              </a:spcBef>
              <a:spcAft>
                <a:spcPts val="800"/>
              </a:spcAft>
            </a:pPr>
            <a:endParaRPr lang="es-ES" sz="2900" b="1" dirty="0"/>
          </a:p>
          <a:p>
            <a:pPr algn="ctr">
              <a:lnSpc>
                <a:spcPct val="120000"/>
              </a:lnSpc>
              <a:spcBef>
                <a:spcPts val="1200"/>
              </a:spcBef>
              <a:spcAft>
                <a:spcPts val="800"/>
              </a:spcAft>
            </a:pPr>
            <a:r>
              <a:rPr lang="es-ES" sz="11200" b="1" dirty="0"/>
              <a:t>La Investigación de Burnier y Simioni en el Candomblé (1988-1995)</a:t>
            </a:r>
            <a:br>
              <a:rPr lang="es-ES" sz="11200" b="1" dirty="0"/>
            </a:br>
            <a:r>
              <a:rPr lang="es-ES" sz="11200" b="1" dirty="0"/>
              <a:t>                                                                                   LA INVESTIGACIÓN</a:t>
            </a:r>
          </a:p>
          <a:p>
            <a:pPr algn="ctr"/>
            <a:endParaRPr lang="es-ES" sz="11200" b="1" dirty="0"/>
          </a:p>
        </p:txBody>
      </p:sp>
    </p:spTree>
    <p:extLst>
      <p:ext uri="{BB962C8B-B14F-4D97-AF65-F5344CB8AC3E}">
        <p14:creationId xmlns:p14="http://schemas.microsoft.com/office/powerpoint/2010/main" val="2948153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buNone/>
            </a:pPr>
            <a:r>
              <a:rPr lang="es-ES" sz="2400" b="1" dirty="0"/>
              <a:t>Los planes de trabajo de Burnier</a:t>
            </a:r>
          </a:p>
          <a:p>
            <a:r>
              <a:rPr lang="es-ES" sz="2000" dirty="0"/>
              <a:t>Lo que pretendía Burnier, según relató Simioni, era trabajar distintas formas de energías, representadas por los distintos Orixás, para con este material establecer las bases para un método. </a:t>
            </a:r>
          </a:p>
          <a:p>
            <a:pPr marL="0" indent="0">
              <a:buNone/>
            </a:pPr>
            <a:r>
              <a:rPr lang="es-ES" sz="2400" b="1" dirty="0"/>
              <a:t>Los problemas</a:t>
            </a:r>
          </a:p>
          <a:p>
            <a:r>
              <a:rPr lang="es-ES" sz="2000" dirty="0"/>
              <a:t>De acuerdo con el relato de Simioni, cuando empezaron a trabajar con las energías y los elementos de Oxosse, el segundo Orixá de Simioni, que era también el Orixá de Burnier, eso no fue posible, pues al activar la memoria de las acciones físicas, Carlos Simioni no tenía el mismo dominio corporal que experimentaba en el trabajo sobre los elementos del Orixá Oyá/Iansã, constatándose la diferencia entre las dos energías. Estos hechos les llevaron a replantear el trabajo y a interrumpirlo.  </a:t>
            </a:r>
          </a:p>
        </p:txBody>
      </p:sp>
      <p:sp>
        <p:nvSpPr>
          <p:cNvPr id="5" name="Título 4"/>
          <p:cNvSpPr>
            <a:spLocks noGrp="1"/>
          </p:cNvSpPr>
          <p:nvPr>
            <p:ph type="title"/>
          </p:nvPr>
        </p:nvSpPr>
        <p:spPr/>
        <p:txBody>
          <a:bodyPr/>
          <a:lstStyle/>
          <a:p>
            <a:endParaRPr lang="es-ES"/>
          </a:p>
        </p:txBody>
      </p:sp>
      <p:sp>
        <p:nvSpPr>
          <p:cNvPr id="7" name="Título 1"/>
          <p:cNvSpPr txBox="1">
            <a:spLocks/>
          </p:cNvSpPr>
          <p:nvPr/>
        </p:nvSpPr>
        <p:spPr>
          <a:xfrm>
            <a:off x="0" y="0"/>
            <a:ext cx="12192000" cy="1690687"/>
          </a:xfrm>
          <a:prstGeom prst="rect">
            <a:avLst/>
          </a:prstGeom>
          <a:solidFill>
            <a:srgbClr val="FF0000"/>
          </a:soli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200"/>
              </a:spcBef>
              <a:spcAft>
                <a:spcPts val="800"/>
              </a:spcAft>
            </a:pPr>
            <a:endParaRPr lang="es-ES" sz="2900" b="1" dirty="0"/>
          </a:p>
          <a:p>
            <a:pPr algn="ctr">
              <a:lnSpc>
                <a:spcPct val="120000"/>
              </a:lnSpc>
              <a:spcBef>
                <a:spcPts val="1200"/>
              </a:spcBef>
              <a:spcAft>
                <a:spcPts val="800"/>
              </a:spcAft>
            </a:pPr>
            <a:r>
              <a:rPr lang="es-ES" sz="11200" b="1" dirty="0"/>
              <a:t>La Investigación de Burnier y Simioni en el Candomblé (1988-1995)</a:t>
            </a:r>
            <a:br>
              <a:rPr lang="es-ES" sz="11200" b="1" dirty="0"/>
            </a:br>
            <a:r>
              <a:rPr lang="es-ES" sz="11200" b="1" dirty="0"/>
              <a:t>                                                                                   LA INVESTIGACIÓN</a:t>
            </a:r>
          </a:p>
          <a:p>
            <a:pPr algn="ctr"/>
            <a:endParaRPr lang="es-ES" sz="11200" b="1" dirty="0"/>
          </a:p>
        </p:txBody>
      </p:sp>
    </p:spTree>
    <p:extLst>
      <p:ext uri="{BB962C8B-B14F-4D97-AF65-F5344CB8AC3E}">
        <p14:creationId xmlns:p14="http://schemas.microsoft.com/office/powerpoint/2010/main" val="2374435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92500" lnSpcReduction="20000"/>
          </a:bodyPr>
          <a:lstStyle/>
          <a:p>
            <a:pPr marL="0" indent="0">
              <a:buNone/>
            </a:pPr>
            <a:r>
              <a:rPr lang="es-ES" sz="2400" b="1" dirty="0"/>
              <a:t>Nuevos planteamientos </a:t>
            </a:r>
          </a:p>
          <a:p>
            <a:r>
              <a:rPr lang="es-ES" sz="2000" dirty="0"/>
              <a:t>Primeramente, los trabajos en el candomblé fueran interrumpidos por un período de dos años, en los cuales Luís Otávio Burnier se dedicó a su tesis doctoral. Los resultados de la investigación serían utilizados en un futuro post doctorado, que no llegó a ocurrir, pues Burnier falleció súbitamente poco después, en febrero de 1995</a:t>
            </a:r>
            <a:r>
              <a:rPr lang="es-ES" dirty="0"/>
              <a:t>.</a:t>
            </a:r>
          </a:p>
          <a:p>
            <a:r>
              <a:rPr lang="es-ES" sz="2000" dirty="0"/>
              <a:t>Según relató Carlos Simioni, la cuestión del Candomblé no estaba cerrada, pues Luís Otávio tenía la intención  de retomar la investigación con otros actores, para ampliar el estudio a los otros Orixás.  </a:t>
            </a:r>
          </a:p>
          <a:p>
            <a:pPr marL="0" indent="0">
              <a:buNone/>
            </a:pPr>
            <a:r>
              <a:rPr lang="es-ES" sz="2400" b="1" dirty="0"/>
              <a:t>Cuestiones pendientes</a:t>
            </a:r>
          </a:p>
          <a:p>
            <a:r>
              <a:rPr lang="es-ES" sz="2000" dirty="0"/>
              <a:t>Un tema que no llegó a concluirse fue la cuestión de la </a:t>
            </a:r>
            <a:r>
              <a:rPr lang="es-ES" sz="2000" b="1" i="1" dirty="0"/>
              <a:t>Iniciación</a:t>
            </a:r>
            <a:r>
              <a:rPr lang="es-ES" sz="2000" dirty="0"/>
              <a:t>, pues ambos estuvieron por bastante tiempo en el Candomblé, tuvieron acceso a conocimientos y vivencias y se plantearon iniciarse, pero no lo consumaron. De cierta forma, esta situación pudo conducir a una limitación, puesto que a muchos conocimientos solo se puede acceder por medio de la iniciación.</a:t>
            </a:r>
          </a:p>
          <a:p>
            <a:r>
              <a:rPr lang="es-ES" sz="2000" dirty="0"/>
              <a:t>En el momento de la muerte de Luís Otávio Burnier, todas estas cuestiones se quedaron pendientes, generando muchas dudas entre el entorno formado por alumnos, colegas y artistas. Por esto, proponemos  analizar a fondo y comprender todo este contexto, as motivaciones  y la relevancia de trabajos de esta naturaleza, bien como, establecer un protocolo que sea útil a nuevos investigadores.    </a:t>
            </a:r>
          </a:p>
          <a:p>
            <a:endParaRPr lang="es-ES" dirty="0"/>
          </a:p>
        </p:txBody>
      </p:sp>
      <p:sp>
        <p:nvSpPr>
          <p:cNvPr id="5" name="Título 4"/>
          <p:cNvSpPr>
            <a:spLocks noGrp="1"/>
          </p:cNvSpPr>
          <p:nvPr>
            <p:ph type="title"/>
          </p:nvPr>
        </p:nvSpPr>
        <p:spPr/>
        <p:txBody>
          <a:bodyPr/>
          <a:lstStyle/>
          <a:p>
            <a:endParaRPr lang="es-ES"/>
          </a:p>
        </p:txBody>
      </p:sp>
      <p:sp>
        <p:nvSpPr>
          <p:cNvPr id="7" name="Título 1"/>
          <p:cNvSpPr txBox="1">
            <a:spLocks/>
          </p:cNvSpPr>
          <p:nvPr/>
        </p:nvSpPr>
        <p:spPr>
          <a:xfrm>
            <a:off x="0" y="0"/>
            <a:ext cx="12192000" cy="1690687"/>
          </a:xfrm>
          <a:prstGeom prst="rect">
            <a:avLst/>
          </a:prstGeom>
          <a:solidFill>
            <a:srgbClr val="FF0000"/>
          </a:solidFill>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200"/>
              </a:spcBef>
              <a:spcAft>
                <a:spcPts val="800"/>
              </a:spcAft>
            </a:pPr>
            <a:endParaRPr lang="es-ES" sz="2900" b="1" dirty="0"/>
          </a:p>
          <a:p>
            <a:pPr algn="ctr">
              <a:lnSpc>
                <a:spcPct val="120000"/>
              </a:lnSpc>
              <a:spcBef>
                <a:spcPts val="1200"/>
              </a:spcBef>
              <a:spcAft>
                <a:spcPts val="800"/>
              </a:spcAft>
            </a:pPr>
            <a:r>
              <a:rPr lang="es-ES" sz="11200" b="1" dirty="0"/>
              <a:t>La Investigación de Burnier y Simioni en el Candomblé (1988-1995)</a:t>
            </a:r>
            <a:br>
              <a:rPr lang="es-ES" sz="11200" b="1" dirty="0"/>
            </a:br>
            <a:r>
              <a:rPr lang="es-ES" sz="11200" b="1" dirty="0"/>
              <a:t>                                                                                   LA INVESTIGACIÓN</a:t>
            </a:r>
          </a:p>
          <a:p>
            <a:pPr algn="ctr"/>
            <a:endParaRPr lang="es-ES" sz="11200" b="1" dirty="0"/>
          </a:p>
        </p:txBody>
      </p:sp>
    </p:spTree>
    <p:extLst>
      <p:ext uri="{BB962C8B-B14F-4D97-AF65-F5344CB8AC3E}">
        <p14:creationId xmlns:p14="http://schemas.microsoft.com/office/powerpoint/2010/main" val="2741312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fontScale="85000" lnSpcReduction="10000"/>
          </a:bodyPr>
          <a:lstStyle/>
          <a:p>
            <a:pPr marL="0" indent="0">
              <a:buNone/>
            </a:pPr>
            <a:r>
              <a:rPr lang="es-ES" sz="2400" b="1" dirty="0"/>
              <a:t>Las Hipótesis de Burnier</a:t>
            </a:r>
          </a:p>
          <a:p>
            <a:r>
              <a:rPr lang="es-ES" sz="2100" dirty="0"/>
              <a:t>Que los Orixás corresponden a formas de energías que son interiores a los actores y pueden ser movilizadas a través del trabajo corporal.</a:t>
            </a:r>
          </a:p>
          <a:p>
            <a:r>
              <a:rPr lang="es-ES" sz="2100" dirty="0"/>
              <a:t>Que existen formas distintas de estas mismas energías, que se pueden trabajar separadamente.</a:t>
            </a:r>
          </a:p>
          <a:p>
            <a:pPr marL="0" indent="0">
              <a:buNone/>
            </a:pPr>
            <a:r>
              <a:rPr lang="es-ES" sz="2100" b="1" dirty="0"/>
              <a:t>Dudas y cuestionamientos</a:t>
            </a:r>
          </a:p>
          <a:p>
            <a:r>
              <a:rPr lang="es-ES" sz="2100" dirty="0"/>
              <a:t>¿Se puede  trabajar con estos elementos en el Teatro sin que consista un ‘robo’?</a:t>
            </a:r>
          </a:p>
          <a:p>
            <a:r>
              <a:rPr lang="es-ES" sz="2100" dirty="0"/>
              <a:t>¿A quién pertenecen?</a:t>
            </a:r>
          </a:p>
          <a:p>
            <a:r>
              <a:rPr lang="es-ES" sz="2100" dirty="0"/>
              <a:t>¿Cuál el impacto sobre el Candomblé?</a:t>
            </a:r>
          </a:p>
          <a:p>
            <a:r>
              <a:rPr lang="es-ES" sz="2100" dirty="0"/>
              <a:t>¿Es seguro para los actores trabajar estos contenidos?</a:t>
            </a:r>
          </a:p>
        </p:txBody>
      </p:sp>
      <p:sp>
        <p:nvSpPr>
          <p:cNvPr id="4" name="Marcador de contenido 3"/>
          <p:cNvSpPr>
            <a:spLocks noGrp="1"/>
          </p:cNvSpPr>
          <p:nvPr>
            <p:ph sz="half" idx="2"/>
          </p:nvPr>
        </p:nvSpPr>
        <p:spPr/>
        <p:txBody>
          <a:bodyPr>
            <a:normAutofit fontScale="85000" lnSpcReduction="10000"/>
          </a:bodyPr>
          <a:lstStyle/>
          <a:p>
            <a:pPr marL="0" indent="0">
              <a:buNone/>
            </a:pPr>
            <a:r>
              <a:rPr lang="es-ES" sz="2400" b="1" dirty="0"/>
              <a:t>Nuestras Propias Hipótesis</a:t>
            </a:r>
          </a:p>
          <a:p>
            <a:r>
              <a:rPr lang="es-ES" sz="2400" dirty="0"/>
              <a:t>Consideramos válido el trabajo con estos elementos en el Teatro, pero, nos planteamos necesidades específicas para este tipo de investigación de campo y artística. </a:t>
            </a:r>
          </a:p>
          <a:p>
            <a:r>
              <a:rPr lang="es-ES" sz="2400" dirty="0"/>
              <a:t>Identificamos diferencias en el trabajo de campo realizado por los artistas-investigadores, en relación a otros profesionales, con relación al estado de trance.</a:t>
            </a:r>
          </a:p>
          <a:p>
            <a:r>
              <a:rPr lang="es-ES" sz="2400" dirty="0"/>
              <a:t>Pensamos que sería necesario un establecer un protocolo diferenciado para este tipo de investigación, que tenga en cuenta factores como el trance, la iniciación y el conocimiento más profundo de los elementos estudiados. </a:t>
            </a:r>
          </a:p>
        </p:txBody>
      </p:sp>
      <p:sp>
        <p:nvSpPr>
          <p:cNvPr id="5" name="Título 1"/>
          <p:cNvSpPr txBox="1">
            <a:spLocks noGrp="1"/>
          </p:cNvSpPr>
          <p:nvPr>
            <p:ph type="title"/>
          </p:nvPr>
        </p:nvSpPr>
        <p:spPr>
          <a:xfrm>
            <a:off x="0" y="1"/>
            <a:ext cx="12192000" cy="1690688"/>
          </a:xfrm>
          <a:prstGeom prst="rect">
            <a:avLst/>
          </a:prstGeom>
          <a:solidFill>
            <a:srgbClr val="FF0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s-ES" sz="3200" b="1" dirty="0"/>
          </a:p>
          <a:p>
            <a:pPr algn="ctr"/>
            <a:r>
              <a:rPr lang="es-ES" sz="3100" b="1" dirty="0"/>
              <a:t>La Investigación de Burnier y Simioni en el Candomblé (1988-1995)</a:t>
            </a:r>
            <a:br>
              <a:rPr lang="es-ES" sz="3100" b="1" dirty="0"/>
            </a:br>
            <a:r>
              <a:rPr lang="es-ES" sz="3100" b="1" dirty="0"/>
              <a:t>                                                                                    </a:t>
            </a:r>
            <a:r>
              <a:rPr lang="es-ES" sz="2800" b="1" dirty="0"/>
              <a:t>SOBRE LAS HIPÓTESIS </a:t>
            </a:r>
            <a:endParaRPr lang="es-ES" sz="3100" b="1" dirty="0"/>
          </a:p>
          <a:p>
            <a:pPr algn="ctr"/>
            <a:endParaRPr lang="es-ES" sz="3200" b="1" dirty="0"/>
          </a:p>
        </p:txBody>
      </p:sp>
    </p:spTree>
    <p:extLst>
      <p:ext uri="{BB962C8B-B14F-4D97-AF65-F5344CB8AC3E}">
        <p14:creationId xmlns:p14="http://schemas.microsoft.com/office/powerpoint/2010/main" val="741952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92500" lnSpcReduction="20000"/>
          </a:bodyPr>
          <a:lstStyle/>
          <a:p>
            <a:pPr marL="0" indent="0">
              <a:buNone/>
            </a:pPr>
            <a:r>
              <a:rPr lang="es-ES" sz="2400" b="1" dirty="0"/>
              <a:t>Biografía</a:t>
            </a:r>
          </a:p>
          <a:p>
            <a:r>
              <a:rPr lang="es-ES" sz="2000" dirty="0"/>
              <a:t>Luís Otávio Sartori Burnier Pessoa de Mello, en el día de Navidad de 1956, hijo de la trabajadora social Thais María Sartori Burnier de Mello y del médico patólogo Rogerio </a:t>
            </a:r>
            <a:r>
              <a:rPr lang="es-ES" sz="2000" dirty="0" err="1"/>
              <a:t>Drummont</a:t>
            </a:r>
            <a:r>
              <a:rPr lang="es-ES" sz="2000" dirty="0"/>
              <a:t> Burnier Pessoa de Mello.</a:t>
            </a:r>
          </a:p>
          <a:p>
            <a:r>
              <a:rPr lang="es-ES" sz="2000" dirty="0"/>
              <a:t>Desde niño, Luís Otávio ya manifestaba el interés por el Teatro y por el Sagrado, pues uno de  sus juegos predilectos era ‘rezar misa’, donde él era el cura y sus padres y hermanos, los fieles. El interés por el arte viene de esta época,  a los ocho años empieza a estudiar dibujo y pintura, con </a:t>
            </a:r>
            <a:r>
              <a:rPr lang="es-ES" sz="2000" dirty="0" err="1"/>
              <a:t>Egas</a:t>
            </a:r>
            <a:r>
              <a:rPr lang="es-ES" sz="2000" dirty="0"/>
              <a:t> Francisco. </a:t>
            </a:r>
          </a:p>
          <a:p>
            <a:r>
              <a:rPr lang="es-ES" sz="2000" dirty="0"/>
              <a:t>El interés por el Teatro se desarrolla en la adolescencia, cuando toma las primeras aulas, en 1972, en el  TEC (Teatro del Estudiante de Campinas), dirigido por </a:t>
            </a:r>
            <a:r>
              <a:rPr lang="es-ES" sz="2000" dirty="0" err="1"/>
              <a:t>Tatá</a:t>
            </a:r>
            <a:r>
              <a:rPr lang="es-ES" sz="2000" dirty="0"/>
              <a:t> Aguiar (</a:t>
            </a:r>
            <a:r>
              <a:rPr lang="es-ES" sz="2000" dirty="0" err="1"/>
              <a:t>Teresinha</a:t>
            </a:r>
            <a:r>
              <a:rPr lang="es-ES" sz="2000" dirty="0"/>
              <a:t> do Menino </a:t>
            </a:r>
            <a:r>
              <a:rPr lang="es-ES" sz="2000" dirty="0" err="1"/>
              <a:t>Jesus</a:t>
            </a:r>
            <a:r>
              <a:rPr lang="es-ES" sz="2000" dirty="0"/>
              <a:t> Figueira de Aguiar). Paralelamente, Luís Otávio se interesa por la Mímica y es capaz de pasar horas en casa, estudiando los movimientos de Marcel </a:t>
            </a:r>
            <a:r>
              <a:rPr lang="es-ES" sz="2000" dirty="0" err="1"/>
              <a:t>Marceau</a:t>
            </a:r>
            <a:r>
              <a:rPr lang="es-ES" sz="2000" dirty="0"/>
              <a:t>, alimentando el sueño de ser su alumno.</a:t>
            </a:r>
          </a:p>
          <a:p>
            <a:r>
              <a:rPr lang="es-ES" sz="2000" dirty="0"/>
              <a:t>  En 1975, Burnier aprueba en primero lugar el examen de admisión en </a:t>
            </a:r>
            <a:r>
              <a:rPr lang="es-ES" sz="2100" dirty="0"/>
              <a:t>la prestigiosa EAD- USP (Escuela de Arte Dramático de la Universidad de Sao Paulo), recibiendo en función de su éxito, una beca para estudiar en el </a:t>
            </a:r>
            <a:r>
              <a:rPr lang="es-ES" sz="2100" b="1" i="1" dirty="0"/>
              <a:t>Mime </a:t>
            </a:r>
            <a:r>
              <a:rPr lang="es-ES" sz="2100" b="1" i="1" dirty="0" err="1"/>
              <a:t>Mouvement</a:t>
            </a:r>
            <a:r>
              <a:rPr lang="es-ES" sz="2100" b="1" i="1" dirty="0"/>
              <a:t> Théâtre</a:t>
            </a:r>
            <a:r>
              <a:rPr lang="es-ES" sz="2100" dirty="0"/>
              <a:t>, de </a:t>
            </a:r>
            <a:r>
              <a:rPr lang="es-ES" sz="2100" b="1" dirty="0"/>
              <a:t>Jacques </a:t>
            </a:r>
            <a:r>
              <a:rPr lang="es-ES" sz="2100" b="1" dirty="0" err="1"/>
              <a:t>Lecoq</a:t>
            </a:r>
            <a:r>
              <a:rPr lang="es-ES" sz="2100" dirty="0"/>
              <a:t>, en Francia. En agosto de 1975, a los 17 años, Burnier llegaba a Paris, donde ingresa en la Universidad de Paris y desarrolla toda su formación, permaneciendo por siete años en esta ciudad.</a:t>
            </a:r>
          </a:p>
        </p:txBody>
      </p:sp>
      <p:sp>
        <p:nvSpPr>
          <p:cNvPr id="5" name="Título 1"/>
          <p:cNvSpPr>
            <a:spLocks noGrp="1"/>
          </p:cNvSpPr>
          <p:nvPr>
            <p:ph type="title"/>
          </p:nvPr>
        </p:nvSpPr>
        <p:spPr>
          <a:xfrm>
            <a:off x="0" y="1"/>
            <a:ext cx="12192000" cy="1690688"/>
          </a:xfrm>
          <a:solidFill>
            <a:srgbClr val="FF0000"/>
          </a:solidFill>
        </p:spPr>
        <p:txBody>
          <a:bodyPr>
            <a:normAutofit/>
          </a:bodyPr>
          <a:lstStyle/>
          <a:p>
            <a:pPr algn="r">
              <a:lnSpc>
                <a:spcPct val="100000"/>
              </a:lnSpc>
            </a:pPr>
            <a:r>
              <a:rPr lang="es-ES" sz="3100" b="1" dirty="0"/>
              <a:t>La Investigación de Burnier y Simioni en el Candomblé (1988-1995)</a:t>
            </a:r>
            <a:br>
              <a:rPr lang="es-ES" sz="3600" b="1" dirty="0"/>
            </a:br>
            <a:r>
              <a:rPr lang="es-ES" sz="3200" b="1" dirty="0"/>
              <a:t>Luís Otávio Burnier (Campinas-SP 1956 – Campinas-SP, 1995)</a:t>
            </a:r>
          </a:p>
        </p:txBody>
      </p:sp>
    </p:spTree>
    <p:extLst>
      <p:ext uri="{BB962C8B-B14F-4D97-AF65-F5344CB8AC3E}">
        <p14:creationId xmlns:p14="http://schemas.microsoft.com/office/powerpoint/2010/main" val="4151119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fontScale="85000" lnSpcReduction="20000"/>
          </a:bodyPr>
          <a:lstStyle/>
          <a:p>
            <a:pPr marL="0" indent="0">
              <a:buNone/>
            </a:pPr>
            <a:r>
              <a:rPr lang="es-ES" sz="2400" b="1" dirty="0"/>
              <a:t>Los Años de París</a:t>
            </a:r>
          </a:p>
          <a:p>
            <a:r>
              <a:rPr lang="es-ES" sz="2000" dirty="0"/>
              <a:t>Mientras estudiaba con Jacques </a:t>
            </a:r>
            <a:r>
              <a:rPr lang="es-ES" sz="2000" dirty="0" err="1"/>
              <a:t>Lecoq</a:t>
            </a:r>
            <a:r>
              <a:rPr lang="es-ES" sz="2000" dirty="0"/>
              <a:t> y pretendía estudiar con Marcel </a:t>
            </a:r>
            <a:r>
              <a:rPr lang="es-ES" sz="2000" dirty="0" err="1"/>
              <a:t>Marceau</a:t>
            </a:r>
            <a:r>
              <a:rPr lang="es-ES" sz="2000" dirty="0"/>
              <a:t>, Burnier conoce al mímico Jean-Louis </a:t>
            </a:r>
            <a:r>
              <a:rPr lang="es-ES" sz="2000" dirty="0" err="1"/>
              <a:t>Barrault</a:t>
            </a:r>
            <a:r>
              <a:rPr lang="es-ES" sz="2000" dirty="0"/>
              <a:t>, que fue compañero de Etienne </a:t>
            </a:r>
            <a:r>
              <a:rPr lang="es-ES" sz="2000" dirty="0" err="1"/>
              <a:t>Decroix</a:t>
            </a:r>
            <a:r>
              <a:rPr lang="es-ES" sz="2000" dirty="0"/>
              <a:t> en el teatro. </a:t>
            </a:r>
          </a:p>
          <a:p>
            <a:r>
              <a:rPr lang="es-ES" sz="2000" dirty="0" err="1"/>
              <a:t>Barrault</a:t>
            </a:r>
            <a:r>
              <a:rPr lang="es-ES" sz="2000" dirty="0"/>
              <a:t>  le aconseja a estudie con el Decroux, una vez que </a:t>
            </a:r>
            <a:r>
              <a:rPr lang="es-ES" sz="2000" dirty="0" err="1"/>
              <a:t>Marceau</a:t>
            </a:r>
            <a:r>
              <a:rPr lang="es-ES" sz="2000" dirty="0"/>
              <a:t> había sido también alumno suyo. Así, por indicación de </a:t>
            </a:r>
            <a:r>
              <a:rPr lang="es-ES" sz="2000" dirty="0" err="1"/>
              <a:t>Barrault</a:t>
            </a:r>
            <a:r>
              <a:rPr lang="es-ES" sz="2000" dirty="0"/>
              <a:t>, Burnier conoce a Decroux y es aceptado como alumno, entre 1976 y 1979.</a:t>
            </a:r>
          </a:p>
          <a:p>
            <a:r>
              <a:rPr lang="es-ES" sz="2000" dirty="0"/>
              <a:t>En Paris, Burnier es admitido en la </a:t>
            </a:r>
            <a:r>
              <a:rPr lang="es-ES" sz="2000" dirty="0" err="1"/>
              <a:t>Université</a:t>
            </a:r>
            <a:r>
              <a:rPr lang="es-ES" sz="2000" dirty="0"/>
              <a:t> de la </a:t>
            </a:r>
            <a:r>
              <a:rPr lang="es-ES" sz="2000" dirty="0" err="1"/>
              <a:t>Sorbonne</a:t>
            </a:r>
            <a:r>
              <a:rPr lang="es-ES" sz="2000" dirty="0"/>
              <a:t> </a:t>
            </a:r>
            <a:r>
              <a:rPr lang="es-ES" sz="2000" dirty="0" err="1"/>
              <a:t>Nouvelle</a:t>
            </a:r>
            <a:r>
              <a:rPr lang="es-ES" sz="2000" dirty="0"/>
              <a:t> – Paris III, en el </a:t>
            </a:r>
            <a:r>
              <a:rPr lang="es-ES" sz="2000" dirty="0" err="1"/>
              <a:t>Institut</a:t>
            </a:r>
            <a:r>
              <a:rPr lang="es-ES" sz="2000" dirty="0"/>
              <a:t> </a:t>
            </a:r>
            <a:r>
              <a:rPr lang="es-ES" sz="2000" dirty="0" err="1"/>
              <a:t>d’Etudes</a:t>
            </a:r>
            <a:r>
              <a:rPr lang="es-ES" sz="2000" dirty="0"/>
              <a:t> </a:t>
            </a:r>
            <a:r>
              <a:rPr lang="es-ES" sz="2000" dirty="0" err="1"/>
              <a:t>Théâtrales</a:t>
            </a:r>
            <a:r>
              <a:rPr lang="es-ES" sz="2000" dirty="0"/>
              <a:t>; donde cursa </a:t>
            </a:r>
            <a:r>
              <a:rPr lang="es-ES" sz="2000" i="1" dirty="0" err="1"/>
              <a:t>Etudes</a:t>
            </a:r>
            <a:r>
              <a:rPr lang="es-ES" sz="2000" i="1" dirty="0"/>
              <a:t> </a:t>
            </a:r>
            <a:r>
              <a:rPr lang="es-ES" sz="2000" i="1" dirty="0" err="1"/>
              <a:t>Théâtrales</a:t>
            </a:r>
            <a:r>
              <a:rPr lang="es-ES" sz="2000" i="1" dirty="0"/>
              <a:t> </a:t>
            </a:r>
            <a:r>
              <a:rPr lang="es-ES" sz="2000" dirty="0"/>
              <a:t>por las tardes. Por las mañanas estudia mímica con Decroux y por las noches, estudiaba francés.</a:t>
            </a:r>
          </a:p>
          <a:p>
            <a:r>
              <a:rPr lang="es-ES" sz="2000" dirty="0"/>
              <a:t>En esta fase, que corresponde a su formación, Burnier conoce a todos los grandes nombres del Teatro Contemporáneo, que daban cita en Paris, entre ellos, Eugenio Barba y Jean-Marie Pradier, con los cuales entabla longas amistades.</a:t>
            </a:r>
          </a:p>
          <a:p>
            <a:pPr marL="0" indent="0">
              <a:buNone/>
            </a:pPr>
            <a:endParaRPr lang="es-ES" sz="2000" dirty="0"/>
          </a:p>
        </p:txBody>
      </p:sp>
      <p:pic>
        <p:nvPicPr>
          <p:cNvPr id="6" name="Marcador de contenido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77178" y="2205990"/>
            <a:ext cx="2156460" cy="3234690"/>
          </a:xfrm>
        </p:spPr>
      </p:pic>
      <p:sp>
        <p:nvSpPr>
          <p:cNvPr id="5" name="Título 1"/>
          <p:cNvSpPr>
            <a:spLocks noGrp="1"/>
          </p:cNvSpPr>
          <p:nvPr>
            <p:ph type="title"/>
          </p:nvPr>
        </p:nvSpPr>
        <p:spPr>
          <a:xfrm>
            <a:off x="0" y="1"/>
            <a:ext cx="12192000" cy="1690688"/>
          </a:xfrm>
          <a:solidFill>
            <a:srgbClr val="FF0000"/>
          </a:solidFill>
        </p:spPr>
        <p:txBody>
          <a:bodyPr>
            <a:normAutofit/>
          </a:bodyPr>
          <a:lstStyle/>
          <a:p>
            <a:pPr algn="r">
              <a:lnSpc>
                <a:spcPct val="100000"/>
              </a:lnSpc>
            </a:pPr>
            <a:r>
              <a:rPr lang="es-ES" sz="3100" b="1" dirty="0"/>
              <a:t>La Investigación de Burnier y Simioni en el Candomblé (1988-1995)</a:t>
            </a:r>
            <a:br>
              <a:rPr lang="es-ES" sz="3600" b="1" dirty="0"/>
            </a:br>
            <a:r>
              <a:rPr lang="es-ES" sz="3200" b="1" dirty="0"/>
              <a:t>Luís Otávio Burnier (Campinas-SP 1956 – Campinas-SP, 1995)</a:t>
            </a:r>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1198" y="3429000"/>
            <a:ext cx="2302602" cy="2999232"/>
          </a:xfrm>
          <a:prstGeom prst="rect">
            <a:avLst/>
          </a:prstGeom>
        </p:spPr>
      </p:pic>
      <p:sp>
        <p:nvSpPr>
          <p:cNvPr id="8" name="CuadroTexto 7"/>
          <p:cNvSpPr txBox="1"/>
          <p:nvPr/>
        </p:nvSpPr>
        <p:spPr>
          <a:xfrm>
            <a:off x="6247258" y="5440680"/>
            <a:ext cx="2401062" cy="307777"/>
          </a:xfrm>
          <a:prstGeom prst="rect">
            <a:avLst/>
          </a:prstGeom>
          <a:noFill/>
        </p:spPr>
        <p:txBody>
          <a:bodyPr wrap="square" rtlCol="0">
            <a:spAutoFit/>
          </a:bodyPr>
          <a:lstStyle/>
          <a:p>
            <a:r>
              <a:rPr lang="es-ES" sz="1400" dirty="0"/>
              <a:t>Luís Otávio Burnier, circa 1984</a:t>
            </a:r>
          </a:p>
        </p:txBody>
      </p:sp>
      <p:sp>
        <p:nvSpPr>
          <p:cNvPr id="9" name="CuadroTexto 8"/>
          <p:cNvSpPr txBox="1"/>
          <p:nvPr/>
        </p:nvSpPr>
        <p:spPr>
          <a:xfrm>
            <a:off x="9051198" y="6428232"/>
            <a:ext cx="2302602" cy="338554"/>
          </a:xfrm>
          <a:prstGeom prst="rect">
            <a:avLst/>
          </a:prstGeom>
          <a:noFill/>
        </p:spPr>
        <p:txBody>
          <a:bodyPr wrap="square" rtlCol="0">
            <a:spAutoFit/>
          </a:bodyPr>
          <a:lstStyle/>
          <a:p>
            <a:r>
              <a:rPr lang="es-ES" sz="1600" dirty="0"/>
              <a:t>Etienne Decroux, s. f.</a:t>
            </a:r>
          </a:p>
        </p:txBody>
      </p:sp>
      <p:sp>
        <p:nvSpPr>
          <p:cNvPr id="10" name="CuadroTexto 9"/>
          <p:cNvSpPr txBox="1"/>
          <p:nvPr/>
        </p:nvSpPr>
        <p:spPr>
          <a:xfrm>
            <a:off x="8648320" y="1674674"/>
            <a:ext cx="2705480" cy="1754326"/>
          </a:xfrm>
          <a:prstGeom prst="rect">
            <a:avLst/>
          </a:prstGeom>
          <a:noFill/>
        </p:spPr>
        <p:txBody>
          <a:bodyPr wrap="square" rtlCol="0">
            <a:spAutoFit/>
          </a:bodyPr>
          <a:lstStyle/>
          <a:p>
            <a:pPr marL="285750" indent="-285750">
              <a:buFont typeface="Arial" panose="020B0604020202020204" pitchFamily="34" charset="0"/>
              <a:buChar char="•"/>
            </a:pPr>
            <a:r>
              <a:rPr lang="es-ES" dirty="0"/>
              <a:t>Con Etienne Decroux, Burnier perfeccionó su técnica artística y adquirió la disciplina necesaria al trabajo creativo. </a:t>
            </a:r>
          </a:p>
        </p:txBody>
      </p:sp>
    </p:spTree>
    <p:extLst>
      <p:ext uri="{BB962C8B-B14F-4D97-AF65-F5344CB8AC3E}">
        <p14:creationId xmlns:p14="http://schemas.microsoft.com/office/powerpoint/2010/main" val="2800748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fontScale="70000" lnSpcReduction="20000"/>
          </a:bodyPr>
          <a:lstStyle/>
          <a:p>
            <a:pPr marL="0" indent="0">
              <a:buNone/>
            </a:pPr>
            <a:r>
              <a:rPr lang="es-ES" sz="2400" b="1" dirty="0"/>
              <a:t>El retorno a Brasil</a:t>
            </a:r>
          </a:p>
          <a:p>
            <a:r>
              <a:rPr lang="es-ES" sz="1900" dirty="0"/>
              <a:t>En 1983, Burnier retorna al Brasil, con un nuevo espectáculo de Mímica, </a:t>
            </a:r>
            <a:r>
              <a:rPr lang="es-ES" sz="1900" b="1" i="1" dirty="0"/>
              <a:t>Macario, </a:t>
            </a:r>
            <a:r>
              <a:rPr lang="es-ES" sz="1900" dirty="0"/>
              <a:t>de fuerte contenido social. </a:t>
            </a:r>
          </a:p>
          <a:p>
            <a:r>
              <a:rPr lang="es-ES" sz="1900" dirty="0"/>
              <a:t>Empieza a impartir clases para actor, sobre mímica y acciones físicas. En el </a:t>
            </a:r>
            <a:r>
              <a:rPr lang="es-ES" sz="1900" b="1" i="1" dirty="0"/>
              <a:t>Teatro Escuela </a:t>
            </a:r>
            <a:r>
              <a:rPr lang="es-ES" sz="1900" b="1" i="1" dirty="0" err="1"/>
              <a:t>Macunaíma</a:t>
            </a:r>
            <a:r>
              <a:rPr lang="es-ES" sz="1900" b="1" i="1" dirty="0"/>
              <a:t>, </a:t>
            </a:r>
            <a:r>
              <a:rPr lang="es-ES" sz="1900" dirty="0"/>
              <a:t>en São Paulo</a:t>
            </a:r>
            <a:r>
              <a:rPr lang="es-ES" sz="1900" b="1" i="1" dirty="0"/>
              <a:t>, </a:t>
            </a:r>
            <a:r>
              <a:rPr lang="es-ES" sz="1900" dirty="0"/>
              <a:t>conoce a la pianista Denise Garcia, que acababa de concluir sus estudios musicales en Alemania, con la cual se casa un año después. Denise será también cofundadora del Lume y madre se su único hijo, André.</a:t>
            </a:r>
          </a:p>
          <a:p>
            <a:r>
              <a:rPr lang="es-ES" sz="1900" dirty="0"/>
              <a:t>En 1984, conoce al actor Carlos Simioni, en un taller que impartió en Rio de Janeiro. Conforme comenta Simioni, a principio no le gustó el método de Burnier, pero, cuando insistió y pudo ver los resultados y potencialidades del trabajo sobre las “acciones físicas”, percibió que era lo que quería hacer como actor. </a:t>
            </a:r>
          </a:p>
          <a:p>
            <a:r>
              <a:rPr lang="es-ES" sz="1900" dirty="0"/>
              <a:t>Después de esta fecha, Simioni, natural de Curitiba, Paraná, se muda a Campinas-São Paulo, para convertirse en un ‘discípulo’ de Burnier, como el mismo comenta. Nace así el LUME TEATRO.   </a:t>
            </a:r>
          </a:p>
          <a:p>
            <a:r>
              <a:rPr lang="es-ES" sz="1800" dirty="0"/>
              <a:t>En 1984, Burnier es contratado por la Unicamp, como docente en el Dpto. de Artes Escénicas, cuya primera turma ingresó en 1985. La condición de Burnier fue la creación de un núcleo de investigación teatral, independiente, con el apoyo de la universidad.</a:t>
            </a:r>
          </a:p>
          <a:p>
            <a:endParaRPr lang="es-ES" sz="1800" dirty="0"/>
          </a:p>
        </p:txBody>
      </p:sp>
      <p:sp>
        <p:nvSpPr>
          <p:cNvPr id="4" name="Marcador de contenido 3"/>
          <p:cNvSpPr>
            <a:spLocks noGrp="1"/>
          </p:cNvSpPr>
          <p:nvPr>
            <p:ph sz="half" idx="2"/>
          </p:nvPr>
        </p:nvSpPr>
        <p:spPr/>
        <p:txBody>
          <a:bodyPr>
            <a:normAutofit fontScale="70000" lnSpcReduction="20000"/>
          </a:bodyPr>
          <a:lstStyle/>
          <a:p>
            <a:r>
              <a:rPr lang="es-ES" sz="1900" dirty="0"/>
              <a:t>Así surge el LUME – Núcleo Interdisciplinar de Pesquisas Teatrales de la Unicamp,  que pasó a contar con ayudas de la universidad en la forma de becas para artistas-investigadores.</a:t>
            </a:r>
          </a:p>
          <a:p>
            <a:r>
              <a:rPr lang="es-ES" sz="1900" dirty="0"/>
              <a:t>Entre 1988 y 1995, Burnier y Simioni trabajan, paralelamente, en la investigación en el Candomblé. </a:t>
            </a:r>
          </a:p>
          <a:p>
            <a:r>
              <a:rPr lang="es-ES" sz="1900" dirty="0"/>
              <a:t>En 1989. Burnier asiste, por un mes, a un Curso con Jerzy Grotowski, en Irvine, California.  </a:t>
            </a:r>
          </a:p>
          <a:p>
            <a:r>
              <a:rPr lang="es-ES" sz="1900" dirty="0"/>
              <a:t>En 1992 estrena </a:t>
            </a:r>
            <a:r>
              <a:rPr lang="es-ES" sz="1900" b="1" i="1" dirty="0" err="1"/>
              <a:t>Valef</a:t>
            </a:r>
            <a:r>
              <a:rPr lang="es-ES" sz="1900" b="1" i="1" dirty="0"/>
              <a:t> </a:t>
            </a:r>
            <a:r>
              <a:rPr lang="es-ES" sz="1900" b="1" i="1" dirty="0" err="1"/>
              <a:t>Ormos</a:t>
            </a:r>
            <a:r>
              <a:rPr lang="es-ES" sz="1900" dirty="0"/>
              <a:t>, el espectáculo es el resultado de la investigación sobre el </a:t>
            </a:r>
            <a:r>
              <a:rPr lang="es-ES" sz="1900" b="1" i="1" dirty="0"/>
              <a:t>Clown y el Sentido del Humor del Cuerpo, </a:t>
            </a:r>
            <a:r>
              <a:rPr lang="es-ES" sz="1900" dirty="0"/>
              <a:t>que pasa a integrar las líneas de investigación del LUME. La dirección era de Burnier, que también actuaba, junto a los actores Carlos Simioni y Ricardo Puccetti.</a:t>
            </a:r>
          </a:p>
          <a:p>
            <a:r>
              <a:rPr lang="es-ES" sz="1900" dirty="0"/>
              <a:t>El LUME recibió ayudas en la forma de dotación económica, funcionarios, becas para actores investigadores y una sede,  entregue en 1995, juntamente con la contratación de nuevos actores-investigadores, con la conclusión de la tesis doctoral de Burnier.</a:t>
            </a:r>
          </a:p>
          <a:p>
            <a:r>
              <a:rPr lang="es-ES" sz="1900" dirty="0"/>
              <a:t>Este curso se interrumpe, con la muerte de Luís Otávio Burnier, a causa de una infección, derivada de una hernia de disco, el día 13 de febrero de 1995.   </a:t>
            </a:r>
          </a:p>
          <a:p>
            <a:endParaRPr lang="es-ES" sz="1900" dirty="0"/>
          </a:p>
        </p:txBody>
      </p:sp>
      <p:sp>
        <p:nvSpPr>
          <p:cNvPr id="8" name="Título 1"/>
          <p:cNvSpPr>
            <a:spLocks noGrp="1"/>
          </p:cNvSpPr>
          <p:nvPr>
            <p:ph type="title"/>
          </p:nvPr>
        </p:nvSpPr>
        <p:spPr>
          <a:xfrm>
            <a:off x="0" y="1"/>
            <a:ext cx="12192000" cy="1690688"/>
          </a:xfrm>
          <a:solidFill>
            <a:srgbClr val="FF0000"/>
          </a:solidFill>
        </p:spPr>
        <p:txBody>
          <a:bodyPr>
            <a:normAutofit/>
          </a:bodyPr>
          <a:lstStyle/>
          <a:p>
            <a:pPr algn="r">
              <a:lnSpc>
                <a:spcPct val="100000"/>
              </a:lnSpc>
            </a:pPr>
            <a:r>
              <a:rPr lang="es-ES" sz="3100" b="1" dirty="0"/>
              <a:t>La Investigación de Burnier y Simioni en el Candomblé (1988-1995)</a:t>
            </a:r>
            <a:br>
              <a:rPr lang="es-ES" sz="3600" b="1" dirty="0"/>
            </a:br>
            <a:r>
              <a:rPr lang="es-ES" sz="3200" b="1" dirty="0"/>
              <a:t>Luís Otávio Burnier (Campinas-SP 1956 – Campinas-SP, 1995)</a:t>
            </a:r>
          </a:p>
        </p:txBody>
      </p:sp>
    </p:spTree>
    <p:extLst>
      <p:ext uri="{BB962C8B-B14F-4D97-AF65-F5344CB8AC3E}">
        <p14:creationId xmlns:p14="http://schemas.microsoft.com/office/powerpoint/2010/main" val="4024091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92500" lnSpcReduction="10000"/>
          </a:bodyPr>
          <a:lstStyle/>
          <a:p>
            <a:pPr marL="0" indent="0">
              <a:buNone/>
            </a:pPr>
            <a:r>
              <a:rPr lang="es-ES" sz="2400" b="1" dirty="0"/>
              <a:t>Biografía</a:t>
            </a:r>
          </a:p>
          <a:p>
            <a:r>
              <a:rPr lang="es-ES" sz="2000" dirty="0"/>
              <a:t>El actor Carlos Roberto Simioni nasció en Curitiba – PR (Estado de Paraná), Brasil, el 20 de octubre de 1958. Empieza a hacer Teatro en su ciudad natal, con un grupo local.</a:t>
            </a:r>
          </a:p>
          <a:p>
            <a:r>
              <a:rPr lang="es-ES" sz="2000" dirty="0"/>
              <a:t>El deseo de ser actor y la pasión por el Teatro le motivó a hacer parte de un grupo teatral en su ciudad natal y a desarrollar varios esfuerzos en su formación, .así, en 1984, participa de un Curso impartido por Luís Otávio Burnier, en el Rio de Janeiro.</a:t>
            </a:r>
          </a:p>
          <a:p>
            <a:r>
              <a:rPr lang="es-ES" sz="2000" dirty="0"/>
              <a:t>Conforme afirmó varias veces, a principio no le gustó el trabajo propuesto por Burnier, que le pareció excesivo, paro cuando lo comprendió, cambió de opinión, y decidió que pasaría a seguir el método de Burnier, por eso se mudó a Campinas- SP y así nació el LUME.</a:t>
            </a:r>
          </a:p>
          <a:p>
            <a:r>
              <a:rPr lang="es-ES" sz="2000" dirty="0"/>
              <a:t>Los primeros años fueran de intenso trabajo y tuvo como resultado el espectáculo </a:t>
            </a:r>
            <a:r>
              <a:rPr lang="es-ES" sz="2000" b="1" i="1" dirty="0"/>
              <a:t>Kelbilim</a:t>
            </a:r>
            <a:r>
              <a:rPr lang="es-ES" sz="2000" dirty="0"/>
              <a:t>, sobre la vida de San Agustín, con música de Denise Garcia, cuya primera versión se estreno en 1988.</a:t>
            </a:r>
          </a:p>
          <a:p>
            <a:r>
              <a:rPr lang="es-ES" sz="2000" dirty="0"/>
              <a:t>El espectáculo surgió de las investigación en torno a la </a:t>
            </a:r>
            <a:r>
              <a:rPr lang="es-ES" sz="2000" b="1" i="1" dirty="0"/>
              <a:t>Danza Personal. </a:t>
            </a:r>
            <a:r>
              <a:rPr lang="es-ES" sz="2000" dirty="0"/>
              <a:t>En este trabajo, las acciones físicas, que dieron forma a la obra, surgieron antes del texto. El proceso de creación, al principio, era libre y las definiciones  son el resultado del trabajo, lo que marcará la tónica de la </a:t>
            </a:r>
            <a:r>
              <a:rPr lang="es-ES" sz="2000" b="1" dirty="0"/>
              <a:t>metodología de trabajo del LUME.    </a:t>
            </a:r>
            <a:endParaRPr lang="es-ES" sz="2000" b="1" i="1" dirty="0"/>
          </a:p>
        </p:txBody>
      </p:sp>
      <p:sp>
        <p:nvSpPr>
          <p:cNvPr id="5" name="Título 1"/>
          <p:cNvSpPr>
            <a:spLocks noGrp="1"/>
          </p:cNvSpPr>
          <p:nvPr>
            <p:ph type="title"/>
          </p:nvPr>
        </p:nvSpPr>
        <p:spPr>
          <a:xfrm>
            <a:off x="0" y="1"/>
            <a:ext cx="12192000" cy="1690688"/>
          </a:xfrm>
          <a:solidFill>
            <a:srgbClr val="FF0000"/>
          </a:solidFill>
        </p:spPr>
        <p:txBody>
          <a:bodyPr>
            <a:normAutofit/>
          </a:bodyPr>
          <a:lstStyle/>
          <a:p>
            <a:pPr algn="r">
              <a:lnSpc>
                <a:spcPct val="100000"/>
              </a:lnSpc>
            </a:pPr>
            <a:r>
              <a:rPr lang="es-ES" sz="3100" b="1" dirty="0"/>
              <a:t>La Investigación de Burnier y Simioni en el Candomblé (1988-1995)</a:t>
            </a:r>
            <a:br>
              <a:rPr lang="es-ES" sz="3600" b="1" dirty="0"/>
            </a:br>
            <a:r>
              <a:rPr lang="es-ES" sz="3200" b="1" dirty="0"/>
              <a:t>Carlos Simioni (Curitiba-PR, 1958)</a:t>
            </a:r>
          </a:p>
        </p:txBody>
      </p:sp>
    </p:spTree>
    <p:extLst>
      <p:ext uri="{BB962C8B-B14F-4D97-AF65-F5344CB8AC3E}">
        <p14:creationId xmlns:p14="http://schemas.microsoft.com/office/powerpoint/2010/main" val="3508242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lnSpcReduction="10000"/>
          </a:bodyPr>
          <a:lstStyle/>
          <a:p>
            <a:r>
              <a:rPr lang="es-ES" sz="2000" dirty="0"/>
              <a:t>En 1988, Carlos Simioni para a formar parte de la investigación en el Candomblé de Mãe Dango, junto a Luis Otávio Burnier.</a:t>
            </a:r>
          </a:p>
          <a:p>
            <a:r>
              <a:rPr lang="es-ES" sz="2000" dirty="0"/>
              <a:t>En 1988,  el actor Ricardo Puccetti para a entrenar con el LUME, entrando oficialmente en el grupo en 1989.  Ambos dividen algunas secciones de entrenamiento, aunque cada uno tenga su trabajo individual.</a:t>
            </a:r>
          </a:p>
          <a:p>
            <a:r>
              <a:rPr lang="es-ES" sz="2000" dirty="0"/>
              <a:t>En 1989, Simioni para a formar parte del grupo </a:t>
            </a:r>
            <a:r>
              <a:rPr lang="es-ES" sz="2000" b="1" i="1" dirty="0"/>
              <a:t>Puente de los Vientos,</a:t>
            </a:r>
            <a:r>
              <a:rPr lang="es-ES" sz="2000" dirty="0"/>
              <a:t> dirigido por Iben </a:t>
            </a:r>
            <a:r>
              <a:rPr lang="es-ES" sz="2000" dirty="0" err="1"/>
              <a:t>Nagel</a:t>
            </a:r>
            <a:r>
              <a:rPr lang="es-ES" sz="2000" dirty="0"/>
              <a:t> </a:t>
            </a:r>
            <a:r>
              <a:rPr lang="es-ES" sz="2000" dirty="0" err="1"/>
              <a:t>Rasmussen</a:t>
            </a:r>
            <a:r>
              <a:rPr lang="es-ES" sz="2000" dirty="0"/>
              <a:t>, actriz del </a:t>
            </a:r>
            <a:r>
              <a:rPr lang="es-ES" sz="2000" b="1" i="1" dirty="0"/>
              <a:t>Odin Teatret , </a:t>
            </a:r>
            <a:r>
              <a:rPr lang="es-ES" sz="2000" dirty="0"/>
              <a:t>formado por actores de todo el mundo</a:t>
            </a:r>
            <a:r>
              <a:rPr lang="es-ES" sz="2000" b="1" i="1" dirty="0"/>
              <a:t> </a:t>
            </a:r>
            <a:r>
              <a:rPr lang="es-ES" sz="2000" dirty="0"/>
              <a:t>que se reúne una vez al año en </a:t>
            </a:r>
            <a:r>
              <a:rPr lang="es-ES" sz="2000" dirty="0" err="1"/>
              <a:t>Holstebro</a:t>
            </a:r>
            <a:r>
              <a:rPr lang="es-ES" sz="2000" dirty="0"/>
              <a:t> (Dinamarca), para practicar y actualizar sus técnicas. </a:t>
            </a:r>
            <a:endParaRPr lang="es-ES" sz="2000" b="1" i="1" dirty="0"/>
          </a:p>
        </p:txBody>
      </p:sp>
      <p:pic>
        <p:nvPicPr>
          <p:cNvPr id="11" name="Marcador de contenido 10"/>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72200" y="2105152"/>
            <a:ext cx="5181600" cy="3792283"/>
          </a:xfrm>
        </p:spPr>
      </p:pic>
      <p:sp>
        <p:nvSpPr>
          <p:cNvPr id="14" name="CuadroTexto 13"/>
          <p:cNvSpPr txBox="1"/>
          <p:nvPr/>
        </p:nvSpPr>
        <p:spPr>
          <a:xfrm>
            <a:off x="6172200" y="5942567"/>
            <a:ext cx="5181600" cy="338554"/>
          </a:xfrm>
          <a:prstGeom prst="rect">
            <a:avLst/>
          </a:prstGeom>
          <a:noFill/>
        </p:spPr>
        <p:txBody>
          <a:bodyPr wrap="square" rtlCol="0">
            <a:spAutoFit/>
          </a:bodyPr>
          <a:lstStyle/>
          <a:p>
            <a:r>
              <a:rPr lang="es-ES" sz="1600" dirty="0"/>
              <a:t>APA, 2015. Carlos Simioni. SESC </a:t>
            </a:r>
            <a:r>
              <a:rPr lang="es-ES" sz="1600" dirty="0" err="1"/>
              <a:t>Paraty</a:t>
            </a:r>
            <a:r>
              <a:rPr lang="es-ES" sz="1600" dirty="0"/>
              <a:t> (Rio de Janeiro).</a:t>
            </a:r>
          </a:p>
        </p:txBody>
      </p:sp>
      <p:sp>
        <p:nvSpPr>
          <p:cNvPr id="2" name="Título 1"/>
          <p:cNvSpPr>
            <a:spLocks noGrp="1"/>
          </p:cNvSpPr>
          <p:nvPr>
            <p:ph type="title"/>
          </p:nvPr>
        </p:nvSpPr>
        <p:spPr/>
        <p:txBody>
          <a:bodyPr/>
          <a:lstStyle/>
          <a:p>
            <a:endParaRPr lang="es-ES"/>
          </a:p>
        </p:txBody>
      </p:sp>
      <p:sp>
        <p:nvSpPr>
          <p:cNvPr id="7" name="Título 1"/>
          <p:cNvSpPr txBox="1">
            <a:spLocks/>
          </p:cNvSpPr>
          <p:nvPr/>
        </p:nvSpPr>
        <p:spPr>
          <a:xfrm>
            <a:off x="0" y="0"/>
            <a:ext cx="12192000" cy="1690687"/>
          </a:xfrm>
          <a:prstGeom prst="rect">
            <a:avLst/>
          </a:prstGeom>
          <a:solidFill>
            <a:srgbClr val="FF0000"/>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es-ES" sz="3100" b="1" dirty="0"/>
              <a:t>La Investigación de Burnier y Simioni en el Candomblé (1988-1995)</a:t>
            </a:r>
            <a:br>
              <a:rPr lang="es-ES" sz="3600" b="1" dirty="0"/>
            </a:br>
            <a:r>
              <a:rPr lang="es-ES" sz="3200" b="1" dirty="0"/>
              <a:t>Carlos Simioni (Curitiba-PR, 1958)</a:t>
            </a:r>
          </a:p>
        </p:txBody>
      </p:sp>
    </p:spTree>
    <p:extLst>
      <p:ext uri="{BB962C8B-B14F-4D97-AF65-F5344CB8AC3E}">
        <p14:creationId xmlns:p14="http://schemas.microsoft.com/office/powerpoint/2010/main" val="655272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Autofit/>
          </a:bodyPr>
          <a:lstStyle/>
          <a:p>
            <a:r>
              <a:rPr lang="es-ES" sz="1800" dirty="0"/>
              <a:t>Tras la muerte de Luís Otávio Burnier, Carlos Simioni asume la dirección artística del </a:t>
            </a:r>
            <a:r>
              <a:rPr lang="es-ES" sz="1800" b="1" dirty="0"/>
              <a:t>Lume </a:t>
            </a:r>
            <a:r>
              <a:rPr lang="es-ES" sz="1800" dirty="0"/>
              <a:t>por varios años.</a:t>
            </a:r>
          </a:p>
          <a:p>
            <a:r>
              <a:rPr lang="es-ES" sz="1800" dirty="0"/>
              <a:t>El actor y director sigue desarrollando sus labores interpretativas, de investigación y de docencia, en los cuales retransmite las técnicas del Lume y de la Antropología Teatral, aprendida de grandes maestros orientales y occidentales, como </a:t>
            </a:r>
            <a:r>
              <a:rPr lang="es-ES" sz="1800" i="1" dirty="0"/>
              <a:t>Iben </a:t>
            </a:r>
            <a:r>
              <a:rPr lang="es-ES" sz="1800" i="1" dirty="0" err="1"/>
              <a:t>Nagel</a:t>
            </a:r>
            <a:r>
              <a:rPr lang="es-ES" sz="1800" i="1" dirty="0"/>
              <a:t> </a:t>
            </a:r>
            <a:r>
              <a:rPr lang="es-ES" sz="1800" i="1" dirty="0" err="1"/>
              <a:t>Rasmussen</a:t>
            </a:r>
            <a:r>
              <a:rPr lang="es-ES" sz="1800" i="1" dirty="0"/>
              <a:t>, </a:t>
            </a:r>
            <a:r>
              <a:rPr lang="es-ES" sz="1800" i="1" dirty="0" err="1"/>
              <a:t>Natsu</a:t>
            </a:r>
            <a:r>
              <a:rPr lang="es-ES" sz="1800" i="1" dirty="0"/>
              <a:t> </a:t>
            </a:r>
            <a:r>
              <a:rPr lang="es-ES" sz="1800" i="1" dirty="0" err="1"/>
              <a:t>Nakajima</a:t>
            </a:r>
            <a:r>
              <a:rPr lang="es-ES" sz="1800" dirty="0"/>
              <a:t> y </a:t>
            </a:r>
            <a:r>
              <a:rPr lang="es-ES" sz="1800" i="1" dirty="0" err="1"/>
              <a:t>Tadashi</a:t>
            </a:r>
            <a:r>
              <a:rPr lang="es-ES" sz="1800" i="1" dirty="0"/>
              <a:t> </a:t>
            </a:r>
            <a:r>
              <a:rPr lang="es-ES" sz="1800" i="1" dirty="0" err="1"/>
              <a:t>Endo</a:t>
            </a:r>
            <a:r>
              <a:rPr lang="es-ES" sz="1800" dirty="0"/>
              <a:t>, entre otros.</a:t>
            </a:r>
          </a:p>
          <a:p>
            <a:r>
              <a:rPr lang="es-ES" sz="1800" dirty="0"/>
              <a:t>Entre sus especialidades están la DANZA PERSONAL, la VOZ PARA ACTORES, basado en los ‘resonadores’ que introdujo Jerzy Grotowski en el Teatro, la METODOLOGÍA DE TRABAJO DEL LUME y la ANTROPOLOGÍA TEATRAL. </a:t>
            </a:r>
          </a:p>
          <a:p>
            <a:endParaRPr lang="es-ES" sz="2000" dirty="0"/>
          </a:p>
        </p:txBody>
      </p:sp>
      <p:sp>
        <p:nvSpPr>
          <p:cNvPr id="4" name="Marcador de contenido 3"/>
          <p:cNvSpPr>
            <a:spLocks noGrp="1"/>
          </p:cNvSpPr>
          <p:nvPr>
            <p:ph sz="half" idx="2"/>
          </p:nvPr>
        </p:nvSpPr>
        <p:spPr/>
        <p:txBody>
          <a:bodyPr>
            <a:normAutofit fontScale="77500" lnSpcReduction="20000"/>
          </a:bodyPr>
          <a:lstStyle/>
          <a:p>
            <a:pPr marL="0" indent="0">
              <a:buNone/>
            </a:pPr>
            <a:r>
              <a:rPr lang="es-ES" sz="2600" b="1" dirty="0"/>
              <a:t>Espectáculos (en repertorio)</a:t>
            </a:r>
          </a:p>
          <a:p>
            <a:pPr lvl="0"/>
            <a:r>
              <a:rPr lang="es-ES" sz="2300" b="1" i="1" dirty="0"/>
              <a:t>“Kelbilim, o Cao da Divindade [el Perro de la Divinidad]”</a:t>
            </a:r>
            <a:r>
              <a:rPr lang="es-ES" sz="2300" dirty="0"/>
              <a:t> (1988), con dirección de Luís Otávio Burnier y música de Denise Garcia;</a:t>
            </a:r>
          </a:p>
          <a:p>
            <a:pPr lvl="0"/>
            <a:r>
              <a:rPr lang="en-US" sz="2300" b="1" i="1" dirty="0"/>
              <a:t>"Sleep and Reincarnation in the Empty Land” </a:t>
            </a:r>
            <a:r>
              <a:rPr lang="en-US" sz="2300" dirty="0"/>
              <a:t>(1992), </a:t>
            </a:r>
            <a:r>
              <a:rPr lang="en-US" sz="2300" dirty="0" err="1"/>
              <a:t>espectáculo</a:t>
            </a:r>
            <a:r>
              <a:rPr lang="en-US" sz="2300" dirty="0"/>
              <a:t> Butoh </a:t>
            </a:r>
            <a:r>
              <a:rPr lang="en-US" sz="2300" dirty="0" err="1"/>
              <a:t>dirigido</a:t>
            </a:r>
            <a:r>
              <a:rPr lang="en-US" sz="2300" dirty="0"/>
              <a:t> </a:t>
            </a:r>
            <a:r>
              <a:rPr lang="en-US" sz="2300" dirty="0" err="1"/>
              <a:t>por</a:t>
            </a:r>
            <a:r>
              <a:rPr lang="en-US" sz="2300" dirty="0"/>
              <a:t> </a:t>
            </a:r>
            <a:r>
              <a:rPr lang="en-US" sz="2300" dirty="0" err="1"/>
              <a:t>Natsu</a:t>
            </a:r>
            <a:r>
              <a:rPr lang="en-US" sz="2300" dirty="0"/>
              <a:t> Nakajima (</a:t>
            </a:r>
            <a:r>
              <a:rPr lang="en-US" sz="2300" dirty="0" err="1"/>
              <a:t>Japón</a:t>
            </a:r>
            <a:r>
              <a:rPr lang="en-US" sz="2300" dirty="0"/>
              <a:t>);  </a:t>
            </a:r>
            <a:r>
              <a:rPr lang="en-US" sz="2300" b="1" i="1" dirty="0"/>
              <a:t> </a:t>
            </a:r>
            <a:endParaRPr lang="es-ES" sz="2300" dirty="0"/>
          </a:p>
          <a:p>
            <a:pPr lvl="0"/>
            <a:r>
              <a:rPr lang="es-ES" sz="2300" b="1" i="1" dirty="0"/>
              <a:t>“</a:t>
            </a:r>
            <a:r>
              <a:rPr lang="es-ES" sz="2300" b="1" i="1" dirty="0" err="1"/>
              <a:t>Valef</a:t>
            </a:r>
            <a:r>
              <a:rPr lang="es-ES" sz="2300" b="1" i="1" dirty="0"/>
              <a:t> </a:t>
            </a:r>
            <a:r>
              <a:rPr lang="es-ES" sz="2300" b="1" i="1" dirty="0" err="1"/>
              <a:t>Ormos</a:t>
            </a:r>
            <a:r>
              <a:rPr lang="es-ES" sz="2300" b="1" i="1" dirty="0"/>
              <a:t>”</a:t>
            </a:r>
            <a:r>
              <a:rPr lang="es-ES" sz="2300" dirty="0"/>
              <a:t> (1992), espectáculo de payaso, dirigido por Luis Otávio Burnier (que también actuaba en él); </a:t>
            </a:r>
          </a:p>
          <a:p>
            <a:pPr lvl="0"/>
            <a:r>
              <a:rPr lang="es-ES" sz="2300" b="1" i="1" dirty="0"/>
              <a:t>“</a:t>
            </a:r>
            <a:r>
              <a:rPr lang="es-ES" sz="2300" b="1" i="1" dirty="0" err="1"/>
              <a:t>Cravo</a:t>
            </a:r>
            <a:r>
              <a:rPr lang="es-ES" sz="2300" b="1" i="1" dirty="0"/>
              <a:t>, </a:t>
            </a:r>
            <a:r>
              <a:rPr lang="es-ES" sz="2300" b="1" i="1" dirty="0" err="1"/>
              <a:t>Lírio</a:t>
            </a:r>
            <a:r>
              <a:rPr lang="es-ES" sz="2300" b="1" i="1" dirty="0"/>
              <a:t> y Rosa” </a:t>
            </a:r>
            <a:r>
              <a:rPr lang="es-ES" sz="2300" dirty="0"/>
              <a:t>(1996), con dirección suya y de Ricardo Puccetti;</a:t>
            </a:r>
          </a:p>
          <a:p>
            <a:pPr lvl="0"/>
            <a:r>
              <a:rPr lang="es-ES" sz="2300" b="1" i="1" dirty="0"/>
              <a:t>“</a:t>
            </a:r>
            <a:r>
              <a:rPr lang="es-ES" sz="2300" b="1" i="1" dirty="0" err="1"/>
              <a:t>Afastem</a:t>
            </a:r>
            <a:r>
              <a:rPr lang="es-ES" sz="2300" b="1" i="1" dirty="0"/>
              <a:t>-se Vacas que a Vida é Curta [</a:t>
            </a:r>
            <a:r>
              <a:rPr lang="es-ES" sz="2300" b="1" i="1" dirty="0" err="1"/>
              <a:t>Alejense</a:t>
            </a:r>
            <a:r>
              <a:rPr lang="es-ES" sz="2300" b="1" i="1" dirty="0"/>
              <a:t> vacas que la vida es corta], </a:t>
            </a:r>
            <a:r>
              <a:rPr lang="es-ES" sz="2300" dirty="0"/>
              <a:t>(1997), de </a:t>
            </a:r>
            <a:r>
              <a:rPr lang="es-ES" sz="2300" dirty="0" err="1"/>
              <a:t>Anzu</a:t>
            </a:r>
            <a:r>
              <a:rPr lang="es-ES" sz="2300" dirty="0"/>
              <a:t> </a:t>
            </a:r>
            <a:r>
              <a:rPr lang="es-ES" sz="2300" dirty="0" err="1"/>
              <a:t>Furukawa</a:t>
            </a:r>
            <a:r>
              <a:rPr lang="es-ES" sz="2300" dirty="0"/>
              <a:t> (Japón / Alemania); </a:t>
            </a:r>
          </a:p>
          <a:p>
            <a:pPr lvl="0"/>
            <a:r>
              <a:rPr lang="es-ES" sz="2300" b="1" i="1" dirty="0"/>
              <a:t>“Parada de </a:t>
            </a:r>
            <a:r>
              <a:rPr lang="es-ES" sz="2300" b="1" i="1" dirty="0" err="1"/>
              <a:t>rua</a:t>
            </a:r>
            <a:r>
              <a:rPr lang="es-ES" sz="2300" b="1" i="1" dirty="0"/>
              <a:t>” </a:t>
            </a:r>
            <a:r>
              <a:rPr lang="es-ES" sz="2300" dirty="0"/>
              <a:t>(1998), bajo la dirección de </a:t>
            </a:r>
            <a:r>
              <a:rPr lang="es-ES" sz="2300" dirty="0" err="1"/>
              <a:t>Kai</a:t>
            </a:r>
            <a:r>
              <a:rPr lang="es-ES" sz="2300" dirty="0"/>
              <a:t> </a:t>
            </a:r>
            <a:r>
              <a:rPr lang="es-ES" sz="2300" dirty="0" err="1"/>
              <a:t>Bredholt</a:t>
            </a:r>
            <a:r>
              <a:rPr lang="es-ES" sz="2300" dirty="0"/>
              <a:t>, del Odin Teatret;</a:t>
            </a:r>
          </a:p>
          <a:p>
            <a:pPr marL="0" indent="0">
              <a:buNone/>
            </a:pPr>
            <a:endParaRPr lang="es-ES" sz="1900" b="1" dirty="0"/>
          </a:p>
        </p:txBody>
      </p:sp>
      <p:sp>
        <p:nvSpPr>
          <p:cNvPr id="2" name="Título 1"/>
          <p:cNvSpPr>
            <a:spLocks noGrp="1"/>
          </p:cNvSpPr>
          <p:nvPr>
            <p:ph type="title"/>
          </p:nvPr>
        </p:nvSpPr>
        <p:spPr/>
        <p:txBody>
          <a:bodyPr/>
          <a:lstStyle/>
          <a:p>
            <a:endParaRPr lang="es-ES"/>
          </a:p>
        </p:txBody>
      </p:sp>
      <p:sp>
        <p:nvSpPr>
          <p:cNvPr id="6" name="Título 1"/>
          <p:cNvSpPr txBox="1">
            <a:spLocks/>
          </p:cNvSpPr>
          <p:nvPr/>
        </p:nvSpPr>
        <p:spPr>
          <a:xfrm>
            <a:off x="0" y="1"/>
            <a:ext cx="12192000" cy="1690688"/>
          </a:xfrm>
          <a:prstGeom prst="rect">
            <a:avLst/>
          </a:prstGeom>
          <a:solidFill>
            <a:srgbClr val="FF0000"/>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es-ES" sz="3100" b="1" dirty="0"/>
              <a:t>La Investigación de </a:t>
            </a:r>
            <a:r>
              <a:rPr lang="es-ES" sz="3100" b="1" dirty="0" err="1"/>
              <a:t>Burnier</a:t>
            </a:r>
            <a:r>
              <a:rPr lang="es-ES" sz="3100" b="1" dirty="0"/>
              <a:t> y </a:t>
            </a:r>
            <a:r>
              <a:rPr lang="es-ES" sz="3100" b="1" dirty="0" err="1"/>
              <a:t>Simioni</a:t>
            </a:r>
            <a:r>
              <a:rPr lang="es-ES" sz="3100" b="1" dirty="0"/>
              <a:t> en el Candomblé (1988-1995)</a:t>
            </a:r>
            <a:br>
              <a:rPr lang="es-ES" sz="3600" b="1" dirty="0"/>
            </a:br>
            <a:r>
              <a:rPr lang="es-ES" sz="3200" b="1" dirty="0"/>
              <a:t>Carlos </a:t>
            </a:r>
            <a:r>
              <a:rPr lang="es-ES" sz="3200" b="1" dirty="0" err="1"/>
              <a:t>Simioni</a:t>
            </a:r>
            <a:r>
              <a:rPr lang="es-ES" sz="3200" b="1" dirty="0"/>
              <a:t> (Curitiba-PR, 1958)</a:t>
            </a:r>
          </a:p>
        </p:txBody>
      </p:sp>
    </p:spTree>
    <p:extLst>
      <p:ext uri="{BB962C8B-B14F-4D97-AF65-F5344CB8AC3E}">
        <p14:creationId xmlns:p14="http://schemas.microsoft.com/office/powerpoint/2010/main" val="3302348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fontScale="92500" lnSpcReduction="10000"/>
          </a:bodyPr>
          <a:lstStyle/>
          <a:p>
            <a:pPr marL="0" indent="0">
              <a:buNone/>
            </a:pPr>
            <a:r>
              <a:rPr lang="es-ES" sz="2000" b="1" dirty="0"/>
              <a:t>Espectáculos (en repertorio)</a:t>
            </a:r>
          </a:p>
          <a:p>
            <a:pPr lvl="0"/>
            <a:r>
              <a:rPr lang="es-ES" sz="1900" b="1" i="1" dirty="0"/>
              <a:t>“</a:t>
            </a:r>
            <a:r>
              <a:rPr lang="es-ES" sz="1900" b="1" i="1" dirty="0" err="1"/>
              <a:t>Shi</a:t>
            </a:r>
            <a:r>
              <a:rPr lang="es-ES" sz="1900" b="1" i="1" dirty="0"/>
              <a:t>-Zen, 7 </a:t>
            </a:r>
            <a:r>
              <a:rPr lang="es-ES" sz="1900" b="1" i="1" dirty="0" err="1"/>
              <a:t>Cuias</a:t>
            </a:r>
            <a:r>
              <a:rPr lang="es-ES" sz="1900" b="1" i="1" dirty="0"/>
              <a:t>” </a:t>
            </a:r>
            <a:r>
              <a:rPr lang="es-ES" sz="1900" dirty="0"/>
              <a:t>(2004),  dirigido por </a:t>
            </a:r>
            <a:r>
              <a:rPr lang="es-ES" sz="1900" dirty="0" err="1"/>
              <a:t>Tadashi</a:t>
            </a:r>
            <a:r>
              <a:rPr lang="es-ES" sz="1900" dirty="0"/>
              <a:t> </a:t>
            </a:r>
            <a:r>
              <a:rPr lang="es-ES" sz="1900" dirty="0" err="1"/>
              <a:t>Endo</a:t>
            </a:r>
            <a:r>
              <a:rPr lang="es-ES" sz="1900" dirty="0"/>
              <a:t> (</a:t>
            </a:r>
            <a:r>
              <a:rPr lang="es-ES" sz="1900" dirty="0" err="1"/>
              <a:t>Japon</a:t>
            </a:r>
            <a:r>
              <a:rPr lang="es-ES" sz="1900" dirty="0"/>
              <a:t>);</a:t>
            </a:r>
          </a:p>
          <a:p>
            <a:pPr lvl="0"/>
            <a:r>
              <a:rPr lang="pt-BR" sz="1900" b="1" i="1" dirty="0"/>
              <a:t>“Sopro [</a:t>
            </a:r>
            <a:r>
              <a:rPr lang="pt-BR" sz="1900" b="1" i="1" dirty="0" err="1"/>
              <a:t>Soplo</a:t>
            </a:r>
            <a:r>
              <a:rPr lang="pt-BR" sz="1900" b="1" i="1" dirty="0"/>
              <a:t>]” </a:t>
            </a:r>
            <a:r>
              <a:rPr lang="pt-BR" sz="1900" dirty="0"/>
              <a:t>(2006), dirigido por </a:t>
            </a:r>
            <a:r>
              <a:rPr lang="pt-BR" sz="1900" dirty="0" err="1"/>
              <a:t>Tadashi</a:t>
            </a:r>
            <a:r>
              <a:rPr lang="pt-BR" sz="1900" dirty="0"/>
              <a:t> </a:t>
            </a:r>
            <a:r>
              <a:rPr lang="pt-BR" sz="1900" dirty="0" err="1"/>
              <a:t>Endo</a:t>
            </a:r>
            <a:r>
              <a:rPr lang="pt-BR" sz="1900" dirty="0"/>
              <a:t>, com </a:t>
            </a:r>
            <a:r>
              <a:rPr lang="pt-BR" sz="1900" dirty="0" err="1"/>
              <a:t>dirección</a:t>
            </a:r>
            <a:r>
              <a:rPr lang="pt-BR" sz="1900" dirty="0"/>
              <a:t> musical de Denise Garcia; </a:t>
            </a:r>
            <a:endParaRPr lang="es-ES" sz="1900" dirty="0"/>
          </a:p>
          <a:p>
            <a:pPr lvl="0"/>
            <a:r>
              <a:rPr lang="es-ES" sz="1900" dirty="0"/>
              <a:t>Fue </a:t>
            </a:r>
            <a:r>
              <a:rPr lang="es-ES" sz="1900" dirty="0" err="1"/>
              <a:t>assistente</a:t>
            </a:r>
            <a:r>
              <a:rPr lang="es-ES" sz="1900" dirty="0"/>
              <a:t> de dirección en </a:t>
            </a:r>
            <a:r>
              <a:rPr lang="es-ES" sz="1900" b="1" dirty="0"/>
              <a:t>“</a:t>
            </a:r>
            <a:r>
              <a:rPr lang="es-ES" sz="1900" b="1" dirty="0" err="1"/>
              <a:t>Você</a:t>
            </a:r>
            <a:r>
              <a:rPr lang="es-ES" sz="1900" b="1" dirty="0"/>
              <a:t>” –</a:t>
            </a:r>
            <a:r>
              <a:rPr lang="es-ES" sz="1900" i="1" dirty="0"/>
              <a:t> [Tu] –</a:t>
            </a:r>
            <a:r>
              <a:rPr lang="es-ES" sz="1900" b="1" dirty="0"/>
              <a:t> </a:t>
            </a:r>
            <a:r>
              <a:rPr lang="es-ES" sz="1900" dirty="0"/>
              <a:t>(2009)</a:t>
            </a:r>
            <a:r>
              <a:rPr lang="es-ES" sz="1900" b="1" dirty="0"/>
              <a:t> </a:t>
            </a:r>
            <a:r>
              <a:rPr lang="es-ES" sz="1900" dirty="0"/>
              <a:t>con</a:t>
            </a:r>
            <a:r>
              <a:rPr lang="es-ES" sz="1900" b="1" dirty="0"/>
              <a:t> </a:t>
            </a:r>
            <a:r>
              <a:rPr lang="es-ES" sz="1900" dirty="0"/>
              <a:t>Ana Cristina Cola, dirigido por </a:t>
            </a:r>
            <a:r>
              <a:rPr lang="es-ES" sz="1900" dirty="0" err="1"/>
              <a:t>Tadashi</a:t>
            </a:r>
            <a:r>
              <a:rPr lang="es-ES" sz="1900" dirty="0"/>
              <a:t> </a:t>
            </a:r>
            <a:r>
              <a:rPr lang="es-ES" sz="1900" dirty="0" err="1"/>
              <a:t>Endo</a:t>
            </a:r>
            <a:r>
              <a:rPr lang="es-ES" sz="1900" dirty="0"/>
              <a:t>.  </a:t>
            </a:r>
          </a:p>
          <a:p>
            <a:pPr lvl="0"/>
            <a:r>
              <a:rPr lang="es-ES" sz="1900" b="1" i="1" dirty="0"/>
              <a:t>“Os </a:t>
            </a:r>
            <a:r>
              <a:rPr lang="es-ES" sz="1900" b="1" i="1" dirty="0" err="1"/>
              <a:t>bem</a:t>
            </a:r>
            <a:r>
              <a:rPr lang="es-ES" sz="1900" b="1" i="1" dirty="0"/>
              <a:t> intencionados” [Los bien intencionados] (</a:t>
            </a:r>
            <a:r>
              <a:rPr lang="es-ES" sz="1900" dirty="0"/>
              <a:t>2011), con dirección de Grace </a:t>
            </a:r>
            <a:r>
              <a:rPr lang="es-ES" sz="1900" dirty="0" err="1"/>
              <a:t>Passô</a:t>
            </a:r>
            <a:r>
              <a:rPr lang="es-ES" sz="1900" dirty="0"/>
              <a:t>.  [Hasta 2011]</a:t>
            </a:r>
          </a:p>
          <a:p>
            <a:pPr marL="0" lvl="0" indent="0">
              <a:buNone/>
            </a:pPr>
            <a:endParaRPr lang="es-ES" sz="1900" dirty="0"/>
          </a:p>
          <a:p>
            <a:pPr marL="0" lvl="0" indent="0">
              <a:buNone/>
            </a:pPr>
            <a:r>
              <a:rPr lang="es-ES" sz="2200" b="1" dirty="0"/>
              <a:t>Otros trabajos</a:t>
            </a:r>
            <a:endParaRPr lang="es-ES" sz="1900" dirty="0"/>
          </a:p>
          <a:p>
            <a:r>
              <a:rPr lang="es-ES" sz="1900" dirty="0"/>
              <a:t>DEMOSTRACIÓN TÉCNICA: </a:t>
            </a:r>
            <a:r>
              <a:rPr lang="es-ES" sz="1900" b="1" i="1" dirty="0"/>
              <a:t>De la </a:t>
            </a:r>
            <a:r>
              <a:rPr lang="es-ES" sz="1900" b="1" i="1" dirty="0" err="1"/>
              <a:t>prisón</a:t>
            </a:r>
            <a:r>
              <a:rPr lang="es-ES" sz="1900" b="1" i="1" dirty="0"/>
              <a:t> a la Libertad.</a:t>
            </a:r>
            <a:r>
              <a:rPr lang="es-ES" sz="1900" dirty="0"/>
              <a:t> Un recurrido sobre las bases técnicas de su formación.</a:t>
            </a:r>
          </a:p>
          <a:p>
            <a:pPr marL="0" indent="0">
              <a:buNone/>
            </a:pPr>
            <a:endParaRPr lang="es-ES" sz="1800" dirty="0"/>
          </a:p>
        </p:txBody>
      </p:sp>
      <p:pic>
        <p:nvPicPr>
          <p:cNvPr id="6" name="Marcador de contenido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96000" y="1825624"/>
            <a:ext cx="3297382" cy="2193033"/>
          </a:xfrm>
        </p:spPr>
      </p:pic>
      <p:sp>
        <p:nvSpPr>
          <p:cNvPr id="5" name="Título 1"/>
          <p:cNvSpPr>
            <a:spLocks noGrp="1"/>
          </p:cNvSpPr>
          <p:nvPr>
            <p:ph type="title"/>
          </p:nvPr>
        </p:nvSpPr>
        <p:spPr>
          <a:xfrm>
            <a:off x="0" y="1"/>
            <a:ext cx="12192000" cy="1690688"/>
          </a:xfrm>
          <a:solidFill>
            <a:srgbClr val="FF0000"/>
          </a:solidFill>
        </p:spPr>
        <p:txBody>
          <a:bodyPr>
            <a:normAutofit/>
          </a:bodyPr>
          <a:lstStyle/>
          <a:p>
            <a:pPr algn="r">
              <a:lnSpc>
                <a:spcPct val="100000"/>
              </a:lnSpc>
            </a:pPr>
            <a:r>
              <a:rPr lang="es-ES" sz="3100" b="1" dirty="0"/>
              <a:t>La Investigación de Burnier y Simioni en el Candomblé (1988-1995)</a:t>
            </a:r>
            <a:br>
              <a:rPr lang="es-ES" sz="3600" b="1" dirty="0"/>
            </a:br>
            <a:r>
              <a:rPr lang="es-ES" sz="3200" b="1" dirty="0"/>
              <a:t>Carlos Simioni (Curitiba-PR, 1958)</a:t>
            </a:r>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6450" y="4179616"/>
            <a:ext cx="3287350" cy="2307720"/>
          </a:xfrm>
          <a:prstGeom prst="rect">
            <a:avLst/>
          </a:prstGeom>
        </p:spPr>
      </p:pic>
      <p:sp>
        <p:nvSpPr>
          <p:cNvPr id="8" name="CuadroTexto 7"/>
          <p:cNvSpPr txBox="1"/>
          <p:nvPr/>
        </p:nvSpPr>
        <p:spPr>
          <a:xfrm>
            <a:off x="9469582" y="1981044"/>
            <a:ext cx="1316182" cy="1384995"/>
          </a:xfrm>
          <a:prstGeom prst="rect">
            <a:avLst/>
          </a:prstGeom>
          <a:noFill/>
        </p:spPr>
        <p:txBody>
          <a:bodyPr wrap="square" rtlCol="0">
            <a:spAutoFit/>
          </a:bodyPr>
          <a:lstStyle/>
          <a:p>
            <a:r>
              <a:rPr lang="es-ES" sz="1400" dirty="0"/>
              <a:t>Carlos Simioni, espectáculo </a:t>
            </a:r>
          </a:p>
          <a:p>
            <a:r>
              <a:rPr lang="es-ES" sz="1400" b="1" i="1" dirty="0"/>
              <a:t>Soplo. </a:t>
            </a:r>
            <a:r>
              <a:rPr lang="es-ES" sz="1400" dirty="0"/>
              <a:t>Dir. </a:t>
            </a:r>
            <a:r>
              <a:rPr lang="es-ES" sz="1400" dirty="0" err="1"/>
              <a:t>Tadashi</a:t>
            </a:r>
            <a:r>
              <a:rPr lang="es-ES" sz="1400" dirty="0"/>
              <a:t> </a:t>
            </a:r>
            <a:r>
              <a:rPr lang="es-ES" sz="1400" dirty="0" err="1"/>
              <a:t>Endo</a:t>
            </a:r>
            <a:r>
              <a:rPr lang="es-ES" sz="1400" dirty="0"/>
              <a:t>.</a:t>
            </a:r>
            <a:r>
              <a:rPr lang="es-ES" sz="1400" b="1" i="1" dirty="0"/>
              <a:t> </a:t>
            </a:r>
            <a:r>
              <a:rPr lang="es-ES" sz="1400" dirty="0"/>
              <a:t>Fotos: Tina Coelho.</a:t>
            </a:r>
            <a:endParaRPr lang="es-ES" sz="1400" b="1" i="1" dirty="0"/>
          </a:p>
        </p:txBody>
      </p:sp>
      <p:sp>
        <p:nvSpPr>
          <p:cNvPr id="9" name="CuadroTexto 8"/>
          <p:cNvSpPr txBox="1"/>
          <p:nvPr/>
        </p:nvSpPr>
        <p:spPr>
          <a:xfrm>
            <a:off x="6729487" y="4640978"/>
            <a:ext cx="1316182" cy="1384995"/>
          </a:xfrm>
          <a:prstGeom prst="rect">
            <a:avLst/>
          </a:prstGeom>
          <a:noFill/>
        </p:spPr>
        <p:txBody>
          <a:bodyPr wrap="square" rtlCol="0">
            <a:spAutoFit/>
          </a:bodyPr>
          <a:lstStyle/>
          <a:p>
            <a:r>
              <a:rPr lang="es-ES" sz="1400" dirty="0"/>
              <a:t>Carlos Simioni, espectáculo </a:t>
            </a:r>
          </a:p>
          <a:p>
            <a:r>
              <a:rPr lang="es-ES" sz="1400" b="1" i="1" dirty="0"/>
              <a:t>Soplo. </a:t>
            </a:r>
            <a:r>
              <a:rPr lang="es-ES" sz="1400" dirty="0"/>
              <a:t>Dir. </a:t>
            </a:r>
            <a:r>
              <a:rPr lang="es-ES" sz="1400" dirty="0" err="1"/>
              <a:t>Tadashi</a:t>
            </a:r>
            <a:r>
              <a:rPr lang="es-ES" sz="1400" dirty="0"/>
              <a:t> </a:t>
            </a:r>
            <a:r>
              <a:rPr lang="es-ES" sz="1400" dirty="0" err="1"/>
              <a:t>Endo</a:t>
            </a:r>
            <a:r>
              <a:rPr lang="es-ES" sz="1400" dirty="0"/>
              <a:t>.</a:t>
            </a:r>
            <a:r>
              <a:rPr lang="es-ES" sz="1400" b="1" i="1" dirty="0"/>
              <a:t> </a:t>
            </a:r>
            <a:r>
              <a:rPr lang="es-ES" sz="1400" dirty="0"/>
              <a:t>Fotos: Tina Coelho.</a:t>
            </a:r>
            <a:endParaRPr lang="es-ES" sz="1400" b="1" i="1" dirty="0"/>
          </a:p>
        </p:txBody>
      </p:sp>
    </p:spTree>
    <p:extLst>
      <p:ext uri="{BB962C8B-B14F-4D97-AF65-F5344CB8AC3E}">
        <p14:creationId xmlns:p14="http://schemas.microsoft.com/office/powerpoint/2010/main" val="499818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fontScale="85000" lnSpcReduction="20000"/>
          </a:bodyPr>
          <a:lstStyle/>
          <a:p>
            <a:pPr marL="0" indent="0">
              <a:buNone/>
            </a:pPr>
            <a:r>
              <a:rPr lang="es-ES" sz="2400" b="1" dirty="0"/>
              <a:t>Biografía </a:t>
            </a:r>
          </a:p>
          <a:p>
            <a:r>
              <a:rPr lang="es-ES" sz="2000" b="1" dirty="0"/>
              <a:t>Eunice de Souza, conocida como Mãe Dango </a:t>
            </a:r>
            <a:r>
              <a:rPr lang="es-ES" sz="2000" dirty="0"/>
              <a:t>de Hongolo, nació en Belo Horizonte-MG, el 15 de abril de 1952. Hija de descendientes de africanos esclavizados, conoció, por medio de su padre, este imaginario desde la infancia.</a:t>
            </a:r>
          </a:p>
          <a:p>
            <a:r>
              <a:rPr lang="es-ES" sz="2000" dirty="0"/>
              <a:t>Según relata ella, a los 7 años pierde el padre, siendo creada por la madre, que se torna evangélica, así como ella. </a:t>
            </a:r>
          </a:p>
          <a:p>
            <a:r>
              <a:rPr lang="es-ES" sz="2000" dirty="0"/>
              <a:t>En la década de 1970, mudase con la familia a Campinas-SP, donde empieza su labor en la Umbanda, debido a un problema de salud (* )del cual se ve curada,  pasándose luego al Candomblé ya como sacerdotisa, condición en que permanece a los días de hoy.</a:t>
            </a:r>
          </a:p>
          <a:p>
            <a:r>
              <a:rPr lang="es-ES" sz="2000" dirty="0"/>
              <a:t>(*) Según nos informó, antes de entrar a la Umbanda y al Candomblé, estaba en tratamiento psiquiátrico por Esquizofrenia, enfermedad de la cual </a:t>
            </a:r>
            <a:r>
              <a:rPr lang="es-ES" sz="2000" b="1" i="1" dirty="0"/>
              <a:t>se curó. </a:t>
            </a:r>
          </a:p>
        </p:txBody>
      </p:sp>
      <p:sp>
        <p:nvSpPr>
          <p:cNvPr id="4" name="Marcador de contenido 3"/>
          <p:cNvSpPr>
            <a:spLocks noGrp="1"/>
          </p:cNvSpPr>
          <p:nvPr>
            <p:ph sz="half" idx="2"/>
          </p:nvPr>
        </p:nvSpPr>
        <p:spPr/>
        <p:txBody>
          <a:bodyPr>
            <a:normAutofit fontScale="85000" lnSpcReduction="20000"/>
          </a:bodyPr>
          <a:lstStyle/>
          <a:p>
            <a:pPr marL="0" indent="0">
              <a:buNone/>
            </a:pPr>
            <a:endParaRPr lang="es-ES" sz="2100" b="1" dirty="0"/>
          </a:p>
          <a:p>
            <a:pPr marL="0" indent="0">
              <a:buNone/>
            </a:pPr>
            <a:endParaRPr lang="es-ES" sz="2400" b="1" dirty="0"/>
          </a:p>
        </p:txBody>
      </p:sp>
      <p:sp>
        <p:nvSpPr>
          <p:cNvPr id="5" name="Título 1"/>
          <p:cNvSpPr txBox="1">
            <a:spLocks noGrp="1"/>
          </p:cNvSpPr>
          <p:nvPr>
            <p:ph type="title"/>
          </p:nvPr>
        </p:nvSpPr>
        <p:spPr>
          <a:xfrm>
            <a:off x="0" y="1"/>
            <a:ext cx="12192000" cy="1690688"/>
          </a:xfrm>
          <a:prstGeom prst="rect">
            <a:avLst/>
          </a:prstGeom>
          <a:solidFill>
            <a:srgbClr val="FF0000"/>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es-ES" sz="3100" b="1" dirty="0"/>
              <a:t>La Investigación de Burnier y Simioni en el Candomblé (1988-1995)</a:t>
            </a:r>
            <a:br>
              <a:rPr lang="es-ES" sz="3600" b="1" dirty="0"/>
            </a:br>
            <a:r>
              <a:rPr lang="es-ES" sz="2700" b="1" dirty="0"/>
              <a:t>Mãe Dango de Hongolo [Eunice de Souza] (Belo Horizonte – MG,  1952)</a:t>
            </a:r>
          </a:p>
        </p:txBody>
      </p:sp>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4702" y="2305988"/>
            <a:ext cx="5089098" cy="3390611"/>
          </a:xfrm>
          <a:prstGeom prst="rect">
            <a:avLst/>
          </a:prstGeom>
        </p:spPr>
      </p:pic>
    </p:spTree>
    <p:extLst>
      <p:ext uri="{BB962C8B-B14F-4D97-AF65-F5344CB8AC3E}">
        <p14:creationId xmlns:p14="http://schemas.microsoft.com/office/powerpoint/2010/main" val="4040435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buNone/>
            </a:pPr>
            <a:r>
              <a:rPr lang="es-ES" sz="2000" b="1" dirty="0"/>
              <a:t>Labores sociales y activismo</a:t>
            </a:r>
          </a:p>
          <a:p>
            <a:r>
              <a:rPr lang="es-ES" sz="2000" dirty="0"/>
              <a:t>Firme defensora de la igualdad Racial y de los Derechos Humanos, Mãe Dango realiza, anualmente, la Festividad </a:t>
            </a:r>
            <a:r>
              <a:rPr lang="es-ES" sz="2000" b="1" i="1" dirty="0"/>
              <a:t>“Lavaje de las Escaleras de la Catedral Metropolitana de Campinas”, </a:t>
            </a:r>
            <a:r>
              <a:rPr lang="es-ES" sz="2000" dirty="0"/>
              <a:t>por lo cual también ha inúmeros reconocimientos. </a:t>
            </a:r>
          </a:p>
          <a:p>
            <a:pPr marL="0" indent="0">
              <a:buNone/>
            </a:pPr>
            <a:r>
              <a:rPr lang="es-ES" sz="2000" dirty="0"/>
              <a:t>  </a:t>
            </a:r>
            <a:endParaRPr lang="es-ES" sz="2000" b="1" i="1" dirty="0"/>
          </a:p>
        </p:txBody>
      </p:sp>
      <p:sp>
        <p:nvSpPr>
          <p:cNvPr id="4" name="Título 3"/>
          <p:cNvSpPr>
            <a:spLocks noGrp="1"/>
          </p:cNvSpPr>
          <p:nvPr>
            <p:ph type="title"/>
          </p:nvPr>
        </p:nvSpPr>
        <p:spPr/>
        <p:txBody>
          <a:bodyPr/>
          <a:lstStyle/>
          <a:p>
            <a:endParaRPr lang="es-ES"/>
          </a:p>
        </p:txBody>
      </p:sp>
      <p:sp>
        <p:nvSpPr>
          <p:cNvPr id="5" name="Título 1"/>
          <p:cNvSpPr txBox="1">
            <a:spLocks/>
          </p:cNvSpPr>
          <p:nvPr/>
        </p:nvSpPr>
        <p:spPr>
          <a:xfrm>
            <a:off x="0" y="0"/>
            <a:ext cx="12192000" cy="1690687"/>
          </a:xfrm>
          <a:prstGeom prst="rect">
            <a:avLst/>
          </a:prstGeom>
          <a:solidFill>
            <a:srgbClr val="FF0000"/>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es-ES" sz="3100" b="1" dirty="0"/>
              <a:t>La Investigación de Burnier y Simioni en el Candomblé (1988-1995)</a:t>
            </a:r>
            <a:br>
              <a:rPr lang="es-ES" sz="3600" b="1" dirty="0"/>
            </a:br>
            <a:r>
              <a:rPr lang="es-ES" sz="2700" b="1" dirty="0"/>
              <a:t>Mãe Dango de Hongolo [Eunice de Souza] (Belo Horizonte – MG,  1952)</a:t>
            </a: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032" y="3429000"/>
            <a:ext cx="2775341" cy="2081506"/>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1080" y="3480955"/>
            <a:ext cx="4163012" cy="2081506"/>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799" y="3500075"/>
            <a:ext cx="3826810" cy="2152581"/>
          </a:xfrm>
          <a:prstGeom prst="rect">
            <a:avLst/>
          </a:prstGeom>
        </p:spPr>
      </p:pic>
      <p:sp>
        <p:nvSpPr>
          <p:cNvPr id="9" name="CuadroTexto 8"/>
          <p:cNvSpPr txBox="1"/>
          <p:nvPr/>
        </p:nvSpPr>
        <p:spPr>
          <a:xfrm>
            <a:off x="3505726" y="5652656"/>
            <a:ext cx="4293719" cy="523220"/>
          </a:xfrm>
          <a:prstGeom prst="rect">
            <a:avLst/>
          </a:prstGeom>
          <a:noFill/>
        </p:spPr>
        <p:txBody>
          <a:bodyPr wrap="square" rtlCol="0">
            <a:spAutoFit/>
          </a:bodyPr>
          <a:lstStyle/>
          <a:p>
            <a:r>
              <a:rPr lang="es-ES" sz="1400" b="1" dirty="0"/>
              <a:t>MÃE DANGO </a:t>
            </a:r>
            <a:r>
              <a:rPr lang="es-ES" sz="1400" dirty="0"/>
              <a:t>recibe el título de </a:t>
            </a:r>
            <a:r>
              <a:rPr lang="es-ES" sz="1400" b="1" i="1" dirty="0"/>
              <a:t>“Ciudadana Honoraria de Campinas”. (</a:t>
            </a:r>
            <a:r>
              <a:rPr lang="es-ES" sz="1400" dirty="0"/>
              <a:t>Septiembre de 2015)</a:t>
            </a:r>
            <a:endParaRPr lang="es-ES" sz="1400" b="1" i="1" dirty="0"/>
          </a:p>
        </p:txBody>
      </p:sp>
      <p:sp>
        <p:nvSpPr>
          <p:cNvPr id="10" name="CuadroTexto 9"/>
          <p:cNvSpPr txBox="1"/>
          <p:nvPr/>
        </p:nvSpPr>
        <p:spPr>
          <a:xfrm>
            <a:off x="7799445" y="5652656"/>
            <a:ext cx="3892163" cy="738664"/>
          </a:xfrm>
          <a:prstGeom prst="rect">
            <a:avLst/>
          </a:prstGeom>
          <a:noFill/>
        </p:spPr>
        <p:txBody>
          <a:bodyPr wrap="square" rtlCol="0">
            <a:spAutoFit/>
          </a:bodyPr>
          <a:lstStyle/>
          <a:p>
            <a:r>
              <a:rPr lang="es-ES" sz="1400" b="1" dirty="0"/>
              <a:t>MÃE DANGO </a:t>
            </a:r>
            <a:r>
              <a:rPr lang="es-ES" sz="1400" dirty="0"/>
              <a:t>participa con ponencia en la “</a:t>
            </a:r>
            <a:r>
              <a:rPr lang="es-ES" sz="1400" b="1" i="1" dirty="0"/>
              <a:t>III Conferencia Nacional de Igualdad Racial”, </a:t>
            </a:r>
            <a:r>
              <a:rPr lang="es-ES" sz="1400" dirty="0"/>
              <a:t>realizada en Brasilia, en Noviembre de 2013.</a:t>
            </a:r>
            <a:endParaRPr lang="es-ES" sz="1400" b="1" i="1" dirty="0"/>
          </a:p>
        </p:txBody>
      </p:sp>
      <p:sp>
        <p:nvSpPr>
          <p:cNvPr id="11" name="CuadroTexto 10"/>
          <p:cNvSpPr txBox="1"/>
          <p:nvPr/>
        </p:nvSpPr>
        <p:spPr>
          <a:xfrm>
            <a:off x="565744" y="5581844"/>
            <a:ext cx="2939981" cy="738664"/>
          </a:xfrm>
          <a:prstGeom prst="rect">
            <a:avLst/>
          </a:prstGeom>
          <a:noFill/>
        </p:spPr>
        <p:txBody>
          <a:bodyPr wrap="square" rtlCol="0">
            <a:spAutoFit/>
          </a:bodyPr>
          <a:lstStyle/>
          <a:p>
            <a:r>
              <a:rPr lang="es-ES" sz="1400" b="1" dirty="0"/>
              <a:t>Mãe Dango </a:t>
            </a:r>
            <a:r>
              <a:rPr lang="es-ES" sz="1400" dirty="0"/>
              <a:t>en el “Lavaje de las Escaleras de la Catedral de Campinas”.</a:t>
            </a:r>
            <a:r>
              <a:rPr lang="es-ES" sz="1400" b="1" dirty="0"/>
              <a:t> (</a:t>
            </a:r>
            <a:r>
              <a:rPr lang="es-ES" sz="1400" dirty="0"/>
              <a:t>Fotos: OMAGA, 2013)</a:t>
            </a:r>
            <a:endParaRPr lang="es-ES" sz="1400" b="1" i="1" dirty="0"/>
          </a:p>
        </p:txBody>
      </p:sp>
    </p:spTree>
    <p:extLst>
      <p:ext uri="{BB962C8B-B14F-4D97-AF65-F5344CB8AC3E}">
        <p14:creationId xmlns:p14="http://schemas.microsoft.com/office/powerpoint/2010/main" val="2128762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2000" cy="1690688"/>
          </a:xfrm>
          <a:solidFill>
            <a:srgbClr val="FF0000"/>
          </a:solidFill>
        </p:spPr>
        <p:txBody>
          <a:bodyPr>
            <a:normAutofit/>
          </a:bodyPr>
          <a:lstStyle/>
          <a:p>
            <a:r>
              <a:rPr lang="es-ES" sz="4000" b="1" dirty="0"/>
              <a:t>                                                                     ESTUDIO DE CASO </a:t>
            </a:r>
            <a:br>
              <a:rPr lang="es-ES" sz="3600" b="1" dirty="0"/>
            </a:br>
            <a:r>
              <a:rPr lang="es-ES" sz="3100" b="1" dirty="0"/>
              <a:t>LUME</a:t>
            </a:r>
            <a:r>
              <a:rPr lang="es-ES" sz="3100" dirty="0"/>
              <a:t> </a:t>
            </a:r>
            <a:r>
              <a:rPr lang="es-ES" sz="3100" b="1" dirty="0"/>
              <a:t>– Núcleo Interdisciplinar de Pesquisas Teatrales de la Unicamp [Universidad de Campinas]. (Campinas - SP, 1985)</a:t>
            </a:r>
          </a:p>
        </p:txBody>
      </p:sp>
      <p:sp>
        <p:nvSpPr>
          <p:cNvPr id="3" name="Marcador de contenido 2"/>
          <p:cNvSpPr>
            <a:spLocks noGrp="1"/>
          </p:cNvSpPr>
          <p:nvPr>
            <p:ph idx="1"/>
          </p:nvPr>
        </p:nvSpPr>
        <p:spPr/>
        <p:txBody>
          <a:bodyPr>
            <a:normAutofit/>
          </a:bodyPr>
          <a:lstStyle/>
          <a:p>
            <a:r>
              <a:rPr lang="es-ES" sz="2000" dirty="0"/>
              <a:t>El LUME fue fundado en 1985, por Luís Otávio Burnier, Carlos Simioni y Denise García, como LUME – NÚCLEO INTERDISCIPLINAR DE PESQUISAS TEATRALES DE LA UNICAMP (Universidad de Campinas), formando parte de la universidad.</a:t>
            </a:r>
          </a:p>
          <a:p>
            <a:r>
              <a:rPr lang="es-ES" sz="2000" dirty="0"/>
              <a:t>En 1989, ingresa al grupo el segundo actor, Ricardo Puccetti. </a:t>
            </a:r>
          </a:p>
          <a:p>
            <a:r>
              <a:rPr lang="es-ES" sz="2000" dirty="0"/>
              <a:t>En 1995 fallece Luís Otávio Burnier, pero el LUME tiene asignada una sede, la contratación de nuevos artistas-investigadores, dotación económica y un funcionario administrativo, Divino José Barbosa. Estos hechos y la solida base metodológica de los primeros actores, garantizan la continuidad del proyecto, que pasa a contar con un tutor designado por la Unicamp.</a:t>
            </a:r>
          </a:p>
          <a:p>
            <a:r>
              <a:rPr lang="es-ES" sz="2000" dirty="0"/>
              <a:t>El LUME Teatro sigue existiendo y en actividad al día de hoy. Cuenta con un elenco fijo de actores y espectáculos de repertorio, que fueran presentados en el mundo todo. Además de la labor creativa, pues siguen produciendo nuevos espectáculos, los actores-investigadores desarrollan la función docente, retransmitiendo las técnicas y conocimientos adquiridos por medio de la formación con grandes nombres del teatro contemporáneo o por medio de la investigación, que les condujo a la creación de las LÍNEAS DE INVESTIGACIÓN DEL LUME.</a:t>
            </a:r>
          </a:p>
        </p:txBody>
      </p:sp>
    </p:spTree>
    <p:extLst>
      <p:ext uri="{BB962C8B-B14F-4D97-AF65-F5344CB8AC3E}">
        <p14:creationId xmlns:p14="http://schemas.microsoft.com/office/powerpoint/2010/main" val="2569403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lnSpcReduction="10000"/>
          </a:bodyPr>
          <a:lstStyle/>
          <a:p>
            <a:pPr marL="0" indent="0">
              <a:buNone/>
            </a:pPr>
            <a:r>
              <a:rPr lang="es-ES" sz="2000" b="1" dirty="0"/>
              <a:t>Actores y actrices del LUME</a:t>
            </a:r>
          </a:p>
          <a:p>
            <a:pPr marL="0" indent="0">
              <a:buNone/>
            </a:pPr>
            <a:r>
              <a:rPr lang="es-ES" sz="2000" dirty="0"/>
              <a:t>Carlos Simioni, Ricardo Puccetti, Renato </a:t>
            </a:r>
            <a:r>
              <a:rPr lang="es-ES" sz="2000" dirty="0" err="1"/>
              <a:t>Ferracini</a:t>
            </a:r>
            <a:r>
              <a:rPr lang="es-ES" sz="2000" dirty="0"/>
              <a:t>, Ana Cristina Colla, Raquel </a:t>
            </a:r>
            <a:r>
              <a:rPr lang="es-ES" sz="2000" dirty="0" err="1"/>
              <a:t>Scotti</a:t>
            </a:r>
            <a:r>
              <a:rPr lang="es-ES" sz="2000" dirty="0"/>
              <a:t> </a:t>
            </a:r>
            <a:r>
              <a:rPr lang="es-ES" sz="2000" dirty="0" err="1"/>
              <a:t>Hirson</a:t>
            </a:r>
            <a:r>
              <a:rPr lang="es-ES" sz="2000" dirty="0"/>
              <a:t>, Naomi </a:t>
            </a:r>
            <a:r>
              <a:rPr lang="es-ES" sz="2000" dirty="0" err="1"/>
              <a:t>Silman</a:t>
            </a:r>
            <a:r>
              <a:rPr lang="es-ES" sz="2000" dirty="0"/>
              <a:t> y </a:t>
            </a:r>
            <a:r>
              <a:rPr lang="es-ES" sz="2000" dirty="0" err="1"/>
              <a:t>Jesser</a:t>
            </a:r>
            <a:r>
              <a:rPr lang="es-ES" sz="2000" dirty="0"/>
              <a:t> de Souza. </a:t>
            </a:r>
          </a:p>
          <a:p>
            <a:pPr marL="0" indent="0">
              <a:buNone/>
            </a:pPr>
            <a:r>
              <a:rPr lang="es-ES" sz="2000" b="1" dirty="0"/>
              <a:t>Líneas de Investigación</a:t>
            </a:r>
          </a:p>
          <a:p>
            <a:r>
              <a:rPr lang="es-ES" sz="2000" dirty="0"/>
              <a:t>Danza Personal</a:t>
            </a:r>
          </a:p>
          <a:p>
            <a:r>
              <a:rPr lang="es-ES" sz="2000" dirty="0"/>
              <a:t>Mimesis Corpórea</a:t>
            </a:r>
          </a:p>
          <a:p>
            <a:r>
              <a:rPr lang="es-ES" sz="2000" dirty="0"/>
              <a:t>El Clown</a:t>
            </a:r>
          </a:p>
          <a:p>
            <a:r>
              <a:rPr lang="es-ES" sz="2000" dirty="0"/>
              <a:t>Teatralización de Espacios no Convencionales</a:t>
            </a:r>
          </a:p>
          <a:p>
            <a:r>
              <a:rPr lang="es-ES" sz="2000" dirty="0"/>
              <a:t>Voz Para Actores</a:t>
            </a:r>
          </a:p>
          <a:p>
            <a:pPr marL="0" indent="0">
              <a:buNone/>
            </a:pPr>
            <a:r>
              <a:rPr lang="es-ES" sz="2000" b="1" dirty="0"/>
              <a:t>El LUME Teatro fue agraciado con el PREMIO SHELL DE TEATRO EN 2013.</a:t>
            </a:r>
          </a:p>
          <a:p>
            <a:pPr marL="0" indent="0">
              <a:buNone/>
            </a:pPr>
            <a:r>
              <a:rPr lang="es-ES" sz="2000" b="1" dirty="0"/>
              <a:t>Para</a:t>
            </a:r>
            <a:r>
              <a:rPr lang="es-ES" sz="2000" dirty="0"/>
              <a:t> </a:t>
            </a:r>
            <a:r>
              <a:rPr lang="es-ES" sz="2000" b="1" dirty="0"/>
              <a:t>mayores informaciones, sobre el </a:t>
            </a:r>
            <a:r>
              <a:rPr lang="es-ES" sz="2000" b="1" i="1" dirty="0"/>
              <a:t>Repertorio Artístico </a:t>
            </a:r>
            <a:r>
              <a:rPr lang="es-ES" sz="2000" b="1" dirty="0"/>
              <a:t>y el </a:t>
            </a:r>
            <a:r>
              <a:rPr lang="es-ES" sz="2000" b="1" i="1" dirty="0"/>
              <a:t>Repertorio de Cursos</a:t>
            </a:r>
            <a:r>
              <a:rPr lang="es-ES" sz="2000" b="1" dirty="0"/>
              <a:t>, remitimos a la página del Lume Teatro: </a:t>
            </a:r>
            <a:r>
              <a:rPr lang="es-ES" sz="2000" b="1" dirty="0">
                <a:hlinkClick r:id="rId2"/>
              </a:rPr>
              <a:t>http://www.lumeteatro.com.br/</a:t>
            </a:r>
            <a:r>
              <a:rPr lang="es-ES" sz="2000" b="1" dirty="0"/>
              <a:t> </a:t>
            </a:r>
            <a:endParaRPr lang="es-ES" sz="2000" dirty="0"/>
          </a:p>
          <a:p>
            <a:pPr marL="0" indent="0">
              <a:buNone/>
            </a:pPr>
            <a:endParaRPr lang="es-ES" sz="2000" dirty="0"/>
          </a:p>
        </p:txBody>
      </p:sp>
      <p:sp>
        <p:nvSpPr>
          <p:cNvPr id="4" name="Título 1"/>
          <p:cNvSpPr>
            <a:spLocks noGrp="1"/>
          </p:cNvSpPr>
          <p:nvPr>
            <p:ph type="title"/>
          </p:nvPr>
        </p:nvSpPr>
        <p:spPr>
          <a:xfrm>
            <a:off x="0" y="1"/>
            <a:ext cx="12192000" cy="1690688"/>
          </a:xfrm>
          <a:solidFill>
            <a:srgbClr val="FF0000"/>
          </a:solidFill>
        </p:spPr>
        <p:txBody>
          <a:bodyPr>
            <a:normAutofit/>
          </a:bodyPr>
          <a:lstStyle/>
          <a:p>
            <a:r>
              <a:rPr lang="es-ES" sz="4000" b="1" dirty="0"/>
              <a:t>                                                                     ESTUDIO DE CASO </a:t>
            </a:r>
            <a:br>
              <a:rPr lang="es-ES" sz="3600" b="1" dirty="0"/>
            </a:br>
            <a:r>
              <a:rPr lang="es-ES" sz="3100" b="1" dirty="0"/>
              <a:t>LUME</a:t>
            </a:r>
            <a:r>
              <a:rPr lang="es-ES" sz="3100" dirty="0"/>
              <a:t> </a:t>
            </a:r>
            <a:r>
              <a:rPr lang="es-ES" sz="3100" b="1" dirty="0"/>
              <a:t>– Núcleo Interdisciplinar de Pesquisas Teatrales de la Unicamp [Universidad de Campinas]. (Campinas - SP, 1985)</a:t>
            </a:r>
          </a:p>
        </p:txBody>
      </p:sp>
    </p:spTree>
    <p:extLst>
      <p:ext uri="{BB962C8B-B14F-4D97-AF65-F5344CB8AC3E}">
        <p14:creationId xmlns:p14="http://schemas.microsoft.com/office/powerpoint/2010/main" val="2853267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3597" y="3288826"/>
            <a:ext cx="4063269" cy="2846183"/>
          </a:xfrm>
          <a:prstGeom prst="rect">
            <a:avLst/>
          </a:prstGeom>
        </p:spPr>
      </p:pic>
      <p:pic>
        <p:nvPicPr>
          <p:cNvPr id="12" name="Marcador de contenido 1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38200" y="1825625"/>
            <a:ext cx="4232564" cy="1670749"/>
          </a:xfrm>
        </p:spPr>
      </p:pic>
      <p:sp>
        <p:nvSpPr>
          <p:cNvPr id="4" name="Título 1"/>
          <p:cNvSpPr>
            <a:spLocks noGrp="1"/>
          </p:cNvSpPr>
          <p:nvPr>
            <p:ph type="title"/>
          </p:nvPr>
        </p:nvSpPr>
        <p:spPr>
          <a:xfrm>
            <a:off x="0" y="1"/>
            <a:ext cx="12192000" cy="1690688"/>
          </a:xfrm>
          <a:solidFill>
            <a:srgbClr val="FF0000"/>
          </a:solidFill>
        </p:spPr>
        <p:txBody>
          <a:bodyPr>
            <a:normAutofit/>
          </a:bodyPr>
          <a:lstStyle/>
          <a:p>
            <a:r>
              <a:rPr lang="es-ES" sz="4000" b="1" dirty="0"/>
              <a:t>                                                                     ESTUDIO DE CASO </a:t>
            </a:r>
            <a:br>
              <a:rPr lang="es-ES" sz="3600" b="1" dirty="0"/>
            </a:br>
            <a:r>
              <a:rPr lang="es-ES" sz="3100" b="1" dirty="0"/>
              <a:t>LUME</a:t>
            </a:r>
            <a:r>
              <a:rPr lang="es-ES" sz="3100" dirty="0"/>
              <a:t> </a:t>
            </a:r>
            <a:r>
              <a:rPr lang="es-ES" sz="3100" b="1" dirty="0"/>
              <a:t>– Núcleo Interdisciplinar de Pesquisas Teatrales de la Unicamp [Universidad de Campinas]. (Campinas - SP, 1985)</a:t>
            </a:r>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0764" y="1825625"/>
            <a:ext cx="3549407" cy="2520079"/>
          </a:xfrm>
          <a:prstGeom prst="rect">
            <a:avLst/>
          </a:prstGeom>
        </p:spPr>
      </p:pic>
      <p:pic>
        <p:nvPicPr>
          <p:cNvPr id="8" name="Imagen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3472021"/>
            <a:ext cx="4232564" cy="2662988"/>
          </a:xfrm>
          <a:prstGeom prst="rect">
            <a:avLst/>
          </a:prstGeom>
        </p:spPr>
      </p:pic>
      <p:pic>
        <p:nvPicPr>
          <p:cNvPr id="15" name="Imagen 14"/>
          <p:cNvPicPr>
            <a:picLocks noChangeAspect="1"/>
          </p:cNvPicPr>
          <p:nvPr/>
        </p:nvPicPr>
        <p:blipFill rotWithShape="1">
          <a:blip r:embed="rId6">
            <a:extLst>
              <a:ext uri="{28A0092B-C50C-407E-A947-70E740481C1C}">
                <a14:useLocalDpi xmlns:a14="http://schemas.microsoft.com/office/drawing/2010/main" val="0"/>
              </a:ext>
            </a:extLst>
          </a:blip>
          <a:srcRect l="-18965" r="1" b="-26820"/>
          <a:stretch/>
        </p:blipFill>
        <p:spPr>
          <a:xfrm>
            <a:off x="7934615" y="1825625"/>
            <a:ext cx="4257385" cy="3193039"/>
          </a:xfrm>
          <a:prstGeom prst="rect">
            <a:avLst/>
          </a:prstGeom>
        </p:spPr>
      </p:pic>
      <p:pic>
        <p:nvPicPr>
          <p:cNvPr id="16" name="Imagen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42605" y="4329323"/>
            <a:ext cx="3153656" cy="2276546"/>
          </a:xfrm>
          <a:prstGeom prst="rect">
            <a:avLst/>
          </a:prstGeom>
        </p:spPr>
      </p:pic>
      <p:sp>
        <p:nvSpPr>
          <p:cNvPr id="17" name="Rectángulo 16"/>
          <p:cNvSpPr/>
          <p:nvPr/>
        </p:nvSpPr>
        <p:spPr>
          <a:xfrm>
            <a:off x="838200" y="6135009"/>
            <a:ext cx="8295833" cy="4708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65260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2000" cy="1690688"/>
          </a:xfrm>
          <a:solidFill>
            <a:srgbClr val="00B0F0"/>
          </a:solidFill>
        </p:spPr>
        <p:txBody>
          <a:bodyPr>
            <a:normAutofit/>
          </a:bodyPr>
          <a:lstStyle/>
          <a:p>
            <a:r>
              <a:rPr lang="es-ES" sz="3600" b="1" dirty="0"/>
              <a:t>MEDIACIÓN HISTÓRICA</a:t>
            </a:r>
            <a:br>
              <a:rPr lang="es-ES" sz="3600" b="1" dirty="0"/>
            </a:br>
            <a:r>
              <a:rPr lang="es-ES" sz="3600" b="1" dirty="0"/>
              <a:t>                                                       El Flujo Atlántico y el Continental </a:t>
            </a:r>
            <a:br>
              <a:rPr lang="es-ES" sz="3600" b="1" dirty="0"/>
            </a:br>
            <a:r>
              <a:rPr lang="es-ES" sz="2800" b="1" dirty="0"/>
              <a:t>La Diáspora Africana. Formación y Expansión del Candomblé en Brasil </a:t>
            </a:r>
            <a:r>
              <a:rPr lang="es-ES" sz="3600" b="1" dirty="0"/>
              <a:t> </a:t>
            </a:r>
          </a:p>
        </p:txBody>
      </p:sp>
      <p:sp>
        <p:nvSpPr>
          <p:cNvPr id="3" name="Marcador de contenido 2"/>
          <p:cNvSpPr>
            <a:spLocks noGrp="1"/>
          </p:cNvSpPr>
          <p:nvPr>
            <p:ph idx="1"/>
          </p:nvPr>
        </p:nvSpPr>
        <p:spPr/>
        <p:txBody>
          <a:bodyPr>
            <a:normAutofit fontScale="77500" lnSpcReduction="20000"/>
          </a:bodyPr>
          <a:lstStyle/>
          <a:p>
            <a:pPr marL="0" indent="0">
              <a:buNone/>
            </a:pPr>
            <a:r>
              <a:rPr lang="es-ES" b="1" dirty="0">
                <a:solidFill>
                  <a:srgbClr val="002060"/>
                </a:solidFill>
              </a:rPr>
              <a:t>FORMACIÓN DEL CANDOMBLÉ – de ÁFRICA al BRASIL</a:t>
            </a:r>
          </a:p>
          <a:p>
            <a:r>
              <a:rPr lang="es-ES" dirty="0">
                <a:solidFill>
                  <a:srgbClr val="002060"/>
                </a:solidFill>
              </a:rPr>
              <a:t>Queda del </a:t>
            </a:r>
            <a:r>
              <a:rPr lang="es-ES" dirty="0" err="1">
                <a:solidFill>
                  <a:srgbClr val="002060"/>
                </a:solidFill>
              </a:rPr>
              <a:t>Reyno</a:t>
            </a:r>
            <a:r>
              <a:rPr lang="es-ES" dirty="0">
                <a:solidFill>
                  <a:srgbClr val="002060"/>
                </a:solidFill>
              </a:rPr>
              <a:t> de Oyó (Sur de Nigeria, parte de Benin y Togo) en 1830, debido a la ascensión del Califato de Sokoto y el </a:t>
            </a:r>
            <a:r>
              <a:rPr lang="es-ES" dirty="0" err="1">
                <a:solidFill>
                  <a:srgbClr val="002060"/>
                </a:solidFill>
              </a:rPr>
              <a:t>Emirado</a:t>
            </a:r>
            <a:r>
              <a:rPr lang="es-ES" dirty="0">
                <a:solidFill>
                  <a:srgbClr val="002060"/>
                </a:solidFill>
              </a:rPr>
              <a:t> </a:t>
            </a:r>
            <a:r>
              <a:rPr lang="es-ES" dirty="0" err="1">
                <a:solidFill>
                  <a:srgbClr val="002060"/>
                </a:solidFill>
              </a:rPr>
              <a:t>Ilorin</a:t>
            </a:r>
            <a:r>
              <a:rPr lang="es-ES" dirty="0">
                <a:solidFill>
                  <a:srgbClr val="002060"/>
                </a:solidFill>
              </a:rPr>
              <a:t> (SILVEIRA, Renato da. 2006). </a:t>
            </a:r>
          </a:p>
          <a:p>
            <a:r>
              <a:rPr lang="es-ES" altLang="es-ES" dirty="0">
                <a:solidFill>
                  <a:srgbClr val="002060"/>
                </a:solidFill>
                <a:latin typeface="Times New Roman" panose="02020603050405020304" pitchFamily="18" charset="0"/>
              </a:rPr>
              <a:t>Las familias reales, que se alternaban en el poder, migran con el </a:t>
            </a:r>
            <a:r>
              <a:rPr lang="es-ES" altLang="es-ES" dirty="0" err="1">
                <a:solidFill>
                  <a:srgbClr val="002060"/>
                </a:solidFill>
                <a:latin typeface="Times New Roman" panose="02020603050405020304" pitchFamily="18" charset="0"/>
              </a:rPr>
              <a:t>Alafin</a:t>
            </a:r>
            <a:r>
              <a:rPr lang="es-ES" altLang="es-ES" dirty="0">
                <a:solidFill>
                  <a:srgbClr val="002060"/>
                </a:solidFill>
                <a:latin typeface="Times New Roman" panose="02020603050405020304" pitchFamily="18" charset="0"/>
              </a:rPr>
              <a:t> Atiba a </a:t>
            </a:r>
            <a:r>
              <a:rPr lang="es-ES" altLang="es-ES" dirty="0" err="1">
                <a:solidFill>
                  <a:srgbClr val="002060"/>
                </a:solidFill>
                <a:latin typeface="Times New Roman" panose="02020603050405020304" pitchFamily="18" charset="0"/>
              </a:rPr>
              <a:t>Ibadan</a:t>
            </a:r>
            <a:r>
              <a:rPr lang="es-ES" altLang="es-ES" dirty="0">
                <a:solidFill>
                  <a:srgbClr val="002060"/>
                </a:solidFill>
                <a:latin typeface="Times New Roman" panose="02020603050405020304" pitchFamily="18" charset="0"/>
              </a:rPr>
              <a:t> y a </a:t>
            </a:r>
            <a:r>
              <a:rPr lang="es-ES" altLang="es-ES" dirty="0" err="1">
                <a:solidFill>
                  <a:srgbClr val="002060"/>
                </a:solidFill>
                <a:latin typeface="Times New Roman" panose="02020603050405020304" pitchFamily="18" charset="0"/>
              </a:rPr>
              <a:t>Abeokutá</a:t>
            </a:r>
            <a:r>
              <a:rPr lang="es-ES" altLang="es-ES" dirty="0">
                <a:solidFill>
                  <a:srgbClr val="002060"/>
                </a:solidFill>
                <a:latin typeface="Times New Roman" panose="02020603050405020304" pitchFamily="18" charset="0"/>
              </a:rPr>
              <a:t>, Nigeria, que se tornan grandes centros de la cultura religiosa.</a:t>
            </a:r>
          </a:p>
          <a:p>
            <a:r>
              <a:rPr lang="es-ES" altLang="es-ES" dirty="0">
                <a:solidFill>
                  <a:srgbClr val="002060"/>
                </a:solidFill>
                <a:latin typeface="Times New Roman" panose="02020603050405020304" pitchFamily="18" charset="0"/>
              </a:rPr>
              <a:t>La población es vendida como esclavos al Nuevo Mundo. En 1850, 70% de los africanos en Salvador de Bahía, eran yorubas y la mayoría iniciados. </a:t>
            </a:r>
          </a:p>
          <a:p>
            <a:r>
              <a:rPr lang="es-ES" dirty="0">
                <a:solidFill>
                  <a:srgbClr val="002060"/>
                </a:solidFill>
              </a:rPr>
              <a:t>Iyá </a:t>
            </a:r>
            <a:r>
              <a:rPr lang="es-ES" dirty="0" err="1">
                <a:solidFill>
                  <a:srgbClr val="002060"/>
                </a:solidFill>
              </a:rPr>
              <a:t>Nasó</a:t>
            </a:r>
            <a:r>
              <a:rPr lang="es-ES" dirty="0">
                <a:solidFill>
                  <a:srgbClr val="002060"/>
                </a:solidFill>
              </a:rPr>
              <a:t>, Iya </a:t>
            </a:r>
            <a:r>
              <a:rPr lang="es-ES" dirty="0" err="1">
                <a:solidFill>
                  <a:srgbClr val="002060"/>
                </a:solidFill>
              </a:rPr>
              <a:t>Detá</a:t>
            </a:r>
            <a:r>
              <a:rPr lang="es-ES" dirty="0">
                <a:solidFill>
                  <a:srgbClr val="002060"/>
                </a:solidFill>
              </a:rPr>
              <a:t>, Iya </a:t>
            </a:r>
            <a:r>
              <a:rPr lang="es-ES" dirty="0" err="1">
                <a:solidFill>
                  <a:srgbClr val="002060"/>
                </a:solidFill>
              </a:rPr>
              <a:t>Kalá</a:t>
            </a:r>
            <a:r>
              <a:rPr lang="es-ES" dirty="0">
                <a:solidFill>
                  <a:srgbClr val="002060"/>
                </a:solidFill>
              </a:rPr>
              <a:t> eran princesas y sacerdotisas que servían al </a:t>
            </a:r>
            <a:r>
              <a:rPr lang="es-ES" dirty="0" err="1">
                <a:solidFill>
                  <a:srgbClr val="002060"/>
                </a:solidFill>
              </a:rPr>
              <a:t>Alafin</a:t>
            </a:r>
            <a:r>
              <a:rPr lang="es-ES" dirty="0">
                <a:solidFill>
                  <a:srgbClr val="002060"/>
                </a:solidFill>
              </a:rPr>
              <a:t> (Rey) de Oyó, son enviadas a Brasil para constituir un nuevo pacto y restaurar la religión tradicional en la diáspora.</a:t>
            </a:r>
          </a:p>
          <a:p>
            <a:r>
              <a:rPr lang="es-ES" altLang="es-ES" dirty="0">
                <a:solidFill>
                  <a:srgbClr val="002060"/>
                </a:solidFill>
                <a:latin typeface="Times New Roman" panose="02020603050405020304" pitchFamily="18" charset="0"/>
              </a:rPr>
              <a:t>En, Brasil, las tres sacerdotisas, con el apoyo de otros seguidores, que se agrupaban en la “Hermandad de los Hombres Negros” de la Iglesia de la Barroquinha,  fundan, el </a:t>
            </a:r>
            <a:r>
              <a:rPr lang="es-ES" altLang="es-ES" b="1" i="1" dirty="0">
                <a:solidFill>
                  <a:srgbClr val="002060"/>
                </a:solidFill>
                <a:latin typeface="Times New Roman" panose="02020603050405020304" pitchFamily="18" charset="0"/>
              </a:rPr>
              <a:t>Candomblé da Barroquinha</a:t>
            </a:r>
            <a:r>
              <a:rPr lang="es-ES" altLang="es-ES" b="1" dirty="0">
                <a:solidFill>
                  <a:srgbClr val="002060"/>
                </a:solidFill>
                <a:latin typeface="Times New Roman" panose="02020603050405020304" pitchFamily="18" charset="0"/>
              </a:rPr>
              <a:t>, </a:t>
            </a:r>
            <a:r>
              <a:rPr lang="es-ES" altLang="es-ES" dirty="0">
                <a:solidFill>
                  <a:srgbClr val="002060"/>
                </a:solidFill>
                <a:latin typeface="Times New Roman" panose="02020603050405020304" pitchFamily="18" charset="0"/>
              </a:rPr>
              <a:t>en 1851, que se convertirá futuramente en el </a:t>
            </a:r>
            <a:r>
              <a:rPr lang="es-ES" altLang="es-ES" b="1" i="1" dirty="0">
                <a:solidFill>
                  <a:srgbClr val="002060"/>
                </a:solidFill>
                <a:latin typeface="Times New Roman" panose="02020603050405020304" pitchFamily="18" charset="0"/>
              </a:rPr>
              <a:t>Candomblé da Casa Blanca do </a:t>
            </a:r>
            <a:r>
              <a:rPr lang="es-ES" altLang="es-ES" b="1" i="1" dirty="0" err="1">
                <a:solidFill>
                  <a:srgbClr val="002060"/>
                </a:solidFill>
                <a:latin typeface="Times New Roman" panose="02020603050405020304" pitchFamily="18" charset="0"/>
              </a:rPr>
              <a:t>Engenho</a:t>
            </a:r>
            <a:r>
              <a:rPr lang="es-ES" altLang="es-ES" b="1" i="1" dirty="0">
                <a:solidFill>
                  <a:srgbClr val="002060"/>
                </a:solidFill>
                <a:latin typeface="Times New Roman" panose="02020603050405020304" pitchFamily="18" charset="0"/>
              </a:rPr>
              <a:t> Viejo</a:t>
            </a:r>
            <a:r>
              <a:rPr lang="es-ES" altLang="es-ES" dirty="0">
                <a:solidFill>
                  <a:srgbClr val="002060"/>
                </a:solidFill>
                <a:latin typeface="Times New Roman" panose="02020603050405020304" pitchFamily="18" charset="0"/>
              </a:rPr>
              <a:t>; que a su vez será el origen del </a:t>
            </a:r>
            <a:r>
              <a:rPr lang="es-ES" altLang="es-ES" b="1" i="1" dirty="0">
                <a:solidFill>
                  <a:srgbClr val="002060"/>
                </a:solidFill>
                <a:latin typeface="Times New Roman" panose="02020603050405020304" pitchFamily="18" charset="0"/>
              </a:rPr>
              <a:t>Candomblé del Ile Axé </a:t>
            </a:r>
            <a:r>
              <a:rPr lang="es-ES" altLang="es-ES" b="1" i="1" dirty="0" err="1">
                <a:solidFill>
                  <a:srgbClr val="002060"/>
                </a:solidFill>
                <a:latin typeface="Times New Roman" panose="02020603050405020304" pitchFamily="18" charset="0"/>
              </a:rPr>
              <a:t>Opò</a:t>
            </a:r>
            <a:r>
              <a:rPr lang="es-ES" altLang="es-ES" b="1" i="1" dirty="0">
                <a:solidFill>
                  <a:srgbClr val="002060"/>
                </a:solidFill>
                <a:latin typeface="Times New Roman" panose="02020603050405020304" pitchFamily="18" charset="0"/>
              </a:rPr>
              <a:t> </a:t>
            </a:r>
            <a:r>
              <a:rPr lang="es-ES" altLang="es-ES" b="1" i="1" dirty="0" err="1">
                <a:solidFill>
                  <a:srgbClr val="002060"/>
                </a:solidFill>
                <a:latin typeface="Times New Roman" panose="02020603050405020304" pitchFamily="18" charset="0"/>
              </a:rPr>
              <a:t>Afonjá</a:t>
            </a:r>
            <a:r>
              <a:rPr lang="es-ES" altLang="es-ES" b="1" i="1" dirty="0">
                <a:solidFill>
                  <a:srgbClr val="002060"/>
                </a:solidFill>
                <a:latin typeface="Times New Roman" panose="02020603050405020304" pitchFamily="18" charset="0"/>
              </a:rPr>
              <a:t> </a:t>
            </a:r>
            <a:r>
              <a:rPr lang="es-ES" altLang="es-ES" dirty="0">
                <a:solidFill>
                  <a:srgbClr val="002060"/>
                </a:solidFill>
                <a:latin typeface="Times New Roman" panose="02020603050405020304" pitchFamily="18" charset="0"/>
              </a:rPr>
              <a:t>y del </a:t>
            </a:r>
            <a:r>
              <a:rPr lang="es-ES" altLang="es-ES" b="1" i="1" dirty="0">
                <a:solidFill>
                  <a:srgbClr val="002060"/>
                </a:solidFill>
                <a:latin typeface="Times New Roman" panose="02020603050405020304" pitchFamily="18" charset="0"/>
              </a:rPr>
              <a:t>Candomblé del  </a:t>
            </a:r>
            <a:r>
              <a:rPr lang="es-ES" altLang="es-ES" b="1" i="1" dirty="0" err="1">
                <a:solidFill>
                  <a:srgbClr val="002060"/>
                </a:solidFill>
                <a:latin typeface="Times New Roman" panose="02020603050405020304" pitchFamily="18" charset="0"/>
              </a:rPr>
              <a:t>Gantois</a:t>
            </a:r>
            <a:r>
              <a:rPr lang="es-ES" altLang="es-ES" dirty="0">
                <a:solidFill>
                  <a:srgbClr val="002060"/>
                </a:solidFill>
                <a:latin typeface="Times New Roman" panose="02020603050405020304" pitchFamily="18" charset="0"/>
              </a:rPr>
              <a:t>, el linaje de muchas casas de renombre.  </a:t>
            </a:r>
          </a:p>
          <a:p>
            <a:endParaRPr lang="es-ES" dirty="0">
              <a:solidFill>
                <a:srgbClr val="002060"/>
              </a:solidFill>
            </a:endParaRPr>
          </a:p>
          <a:p>
            <a:pPr>
              <a:lnSpc>
                <a:spcPct val="80000"/>
              </a:lnSpc>
            </a:pPr>
            <a:endParaRPr lang="es-ES" altLang="es-ES" sz="2000" dirty="0">
              <a:latin typeface="Times New Roman" panose="02020603050405020304" pitchFamily="18" charset="0"/>
            </a:endParaRPr>
          </a:p>
        </p:txBody>
      </p:sp>
    </p:spTree>
    <p:extLst>
      <p:ext uri="{BB962C8B-B14F-4D97-AF65-F5344CB8AC3E}">
        <p14:creationId xmlns:p14="http://schemas.microsoft.com/office/powerpoint/2010/main" val="3623103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r>
              <a:rPr lang="es-ES" b="1" dirty="0">
                <a:solidFill>
                  <a:srgbClr val="002060"/>
                </a:solidFill>
              </a:rPr>
              <a:t>El Reino de Oyó en el siglo XVIII</a:t>
            </a:r>
          </a:p>
          <a:p>
            <a:pPr marL="0" indent="0">
              <a:buNone/>
            </a:pPr>
            <a:endParaRPr lang="es-ES" dirty="0"/>
          </a:p>
        </p:txBody>
      </p:sp>
      <p:sp>
        <p:nvSpPr>
          <p:cNvPr id="4" name="Título 1"/>
          <p:cNvSpPr>
            <a:spLocks noGrp="1"/>
          </p:cNvSpPr>
          <p:nvPr>
            <p:ph type="title"/>
          </p:nvPr>
        </p:nvSpPr>
        <p:spPr>
          <a:xfrm>
            <a:off x="0" y="1"/>
            <a:ext cx="12192000" cy="1690688"/>
          </a:xfrm>
          <a:solidFill>
            <a:srgbClr val="00B0F0"/>
          </a:solidFill>
        </p:spPr>
        <p:txBody>
          <a:bodyPr>
            <a:noAutofit/>
          </a:bodyPr>
          <a:lstStyle/>
          <a:p>
            <a:pPr algn="ctr"/>
            <a:r>
              <a:rPr lang="es-ES" sz="3200" b="1" dirty="0"/>
              <a:t>					El Flujo Atlántico y el Continental </a:t>
            </a:r>
            <a:br>
              <a:rPr lang="es-ES" sz="3200" b="1" dirty="0"/>
            </a:br>
            <a:r>
              <a:rPr lang="es-ES" sz="2500" b="1" dirty="0"/>
              <a:t>La Diáspora Africana. Formación y Expansión del Candomblé en Brasil</a:t>
            </a:r>
            <a:endParaRPr lang="es-ES" sz="2500"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875" y="2377281"/>
            <a:ext cx="5191125" cy="3248025"/>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937" y="2670152"/>
            <a:ext cx="4482132" cy="2955153"/>
          </a:xfrm>
          <a:prstGeom prst="rect">
            <a:avLst/>
          </a:prstGeom>
        </p:spPr>
      </p:pic>
      <p:sp>
        <p:nvSpPr>
          <p:cNvPr id="7" name="CuadroTexto 6"/>
          <p:cNvSpPr txBox="1"/>
          <p:nvPr/>
        </p:nvSpPr>
        <p:spPr>
          <a:xfrm>
            <a:off x="6437205" y="1888885"/>
            <a:ext cx="4983270" cy="646331"/>
          </a:xfrm>
          <a:prstGeom prst="rect">
            <a:avLst/>
          </a:prstGeom>
          <a:noFill/>
        </p:spPr>
        <p:txBody>
          <a:bodyPr wrap="square" rtlCol="0">
            <a:spAutoFit/>
          </a:bodyPr>
          <a:lstStyle/>
          <a:p>
            <a:pPr marL="285750" indent="-285750">
              <a:buFont typeface="Arial" panose="020B0604020202020204" pitchFamily="34" charset="0"/>
              <a:buChar char="•"/>
            </a:pPr>
            <a:r>
              <a:rPr lang="pt-BR" b="1" i="1" dirty="0">
                <a:solidFill>
                  <a:srgbClr val="002060"/>
                </a:solidFill>
              </a:rPr>
              <a:t>ILÊ AXÉ IYÁ NASSÔ OKÁ, </a:t>
            </a:r>
            <a:r>
              <a:rPr lang="pt-BR" b="1" dirty="0">
                <a:solidFill>
                  <a:srgbClr val="002060"/>
                </a:solidFill>
              </a:rPr>
              <a:t>(</a:t>
            </a:r>
            <a:r>
              <a:rPr lang="pt-BR" b="1" dirty="0" err="1">
                <a:solidFill>
                  <a:srgbClr val="002060"/>
                </a:solidFill>
              </a:rPr>
              <a:t>s.f</a:t>
            </a:r>
            <a:r>
              <a:rPr lang="pt-BR" b="1" dirty="0">
                <a:solidFill>
                  <a:srgbClr val="002060"/>
                </a:solidFill>
              </a:rPr>
              <a:t>.)</a:t>
            </a:r>
            <a:r>
              <a:rPr lang="pt-BR" b="1" i="1" dirty="0">
                <a:solidFill>
                  <a:srgbClr val="002060"/>
                </a:solidFill>
              </a:rPr>
              <a:t> o Casa Branca do Engenho Velho, </a:t>
            </a:r>
            <a:r>
              <a:rPr lang="pt-BR" b="1" dirty="0">
                <a:solidFill>
                  <a:srgbClr val="002060"/>
                </a:solidFill>
              </a:rPr>
              <a:t>Salvador, BA, Brasil. </a:t>
            </a:r>
            <a:endParaRPr lang="es-ES" b="1" dirty="0">
              <a:solidFill>
                <a:srgbClr val="002060"/>
              </a:solidFill>
            </a:endParaRPr>
          </a:p>
        </p:txBody>
      </p:sp>
    </p:spTree>
    <p:extLst>
      <p:ext uri="{BB962C8B-B14F-4D97-AF65-F5344CB8AC3E}">
        <p14:creationId xmlns:p14="http://schemas.microsoft.com/office/powerpoint/2010/main" val="3078467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2000" cy="1690688"/>
          </a:xfrm>
          <a:solidFill>
            <a:srgbClr val="00B0F0"/>
          </a:solidFill>
        </p:spPr>
        <p:txBody>
          <a:bodyPr>
            <a:noAutofit/>
          </a:bodyPr>
          <a:lstStyle/>
          <a:p>
            <a:pPr algn="ctr"/>
            <a:r>
              <a:rPr lang="es-ES" sz="3200" b="1" dirty="0"/>
              <a:t>					El Flujo Atlántico y el Continental </a:t>
            </a:r>
            <a:br>
              <a:rPr lang="es-ES" sz="3200" b="1" dirty="0"/>
            </a:br>
            <a:r>
              <a:rPr lang="es-ES" sz="2500" b="1" dirty="0"/>
              <a:t>La Diáspora Africana. Formación y Expansión del Candomblé en Brasil</a:t>
            </a:r>
            <a:endParaRPr lang="es-ES" sz="2500" dirty="0"/>
          </a:p>
        </p:txBody>
      </p:sp>
      <p:sp>
        <p:nvSpPr>
          <p:cNvPr id="3" name="Marcador de contenido 2"/>
          <p:cNvSpPr>
            <a:spLocks noGrp="1"/>
          </p:cNvSpPr>
          <p:nvPr>
            <p:ph idx="1"/>
          </p:nvPr>
        </p:nvSpPr>
        <p:spPr/>
        <p:txBody>
          <a:bodyPr>
            <a:normAutofit lnSpcReduction="10000"/>
          </a:bodyPr>
          <a:lstStyle/>
          <a:p>
            <a:pPr marL="0" indent="0">
              <a:buNone/>
            </a:pPr>
            <a:r>
              <a:rPr lang="es-ES" sz="2200" dirty="0">
                <a:solidFill>
                  <a:srgbClr val="002060"/>
                </a:solidFill>
              </a:rPr>
              <a:t>LA EXPANSIÓN DEL CANDOMBLÉ EN BRASIL </a:t>
            </a:r>
          </a:p>
          <a:p>
            <a:r>
              <a:rPr lang="es-ES" sz="2200" dirty="0">
                <a:solidFill>
                  <a:srgbClr val="002060"/>
                </a:solidFill>
              </a:rPr>
              <a:t>El Candomblé y la Capoeira fueran prohibidos por ley hasta 1930.</a:t>
            </a:r>
          </a:p>
          <a:p>
            <a:r>
              <a:rPr lang="es-ES" sz="2200" dirty="0">
                <a:solidFill>
                  <a:srgbClr val="002060"/>
                </a:solidFill>
              </a:rPr>
              <a:t>A partir de la década de 1950, del siglo XX, con la expansión industrial de la Región  Sudeste, São Paulo y Rio de Janeiro, se expande al Sur, junto con el flujo migratorio de operarios, que eran también iniciados en Bahía.</a:t>
            </a:r>
          </a:p>
          <a:p>
            <a:pPr marL="0" indent="0">
              <a:buNone/>
            </a:pPr>
            <a:r>
              <a:rPr lang="es-ES" sz="2200" dirty="0">
                <a:solidFill>
                  <a:srgbClr val="002060"/>
                </a:solidFill>
              </a:rPr>
              <a:t>LA UMBANDA</a:t>
            </a:r>
          </a:p>
          <a:p>
            <a:r>
              <a:rPr lang="es-ES" sz="2200" dirty="0">
                <a:solidFill>
                  <a:srgbClr val="002060"/>
                </a:solidFill>
              </a:rPr>
              <a:t>Religión que surge en Brasil, en la década de 20, del siglo pasado. Fundada por </a:t>
            </a:r>
            <a:r>
              <a:rPr lang="pt-BR" sz="2200" b="1" i="1" dirty="0" err="1">
                <a:solidFill>
                  <a:srgbClr val="002060"/>
                </a:solidFill>
              </a:rPr>
              <a:t>Zélio</a:t>
            </a:r>
            <a:r>
              <a:rPr lang="pt-BR" sz="2200" b="1" i="1" dirty="0">
                <a:solidFill>
                  <a:srgbClr val="002060"/>
                </a:solidFill>
              </a:rPr>
              <a:t> Ferdinando de Morais </a:t>
            </a:r>
            <a:r>
              <a:rPr lang="pt-BR" sz="2200" dirty="0">
                <a:solidFill>
                  <a:srgbClr val="002060"/>
                </a:solidFill>
              </a:rPr>
              <a:t>(São Gonçalo, Rio de Janeiro, 10/04/1891 - ibid. 3/10/1975) </a:t>
            </a:r>
            <a:r>
              <a:rPr lang="es-ES" sz="2200" dirty="0">
                <a:solidFill>
                  <a:srgbClr val="002060"/>
                </a:solidFill>
              </a:rPr>
              <a:t> y es el resultado de los cultos indígenas (Caboclos), del catolicismo, de los cultos africanos y de la doctrina de Alan </a:t>
            </a:r>
            <a:r>
              <a:rPr lang="es-ES" sz="2200" dirty="0" err="1">
                <a:solidFill>
                  <a:srgbClr val="002060"/>
                </a:solidFill>
              </a:rPr>
              <a:t>Kardek</a:t>
            </a:r>
            <a:r>
              <a:rPr lang="es-ES" sz="2200" dirty="0">
                <a:solidFill>
                  <a:srgbClr val="002060"/>
                </a:solidFill>
              </a:rPr>
              <a:t>. Rinde culto a una memoria ancestral ya brasileña, con </a:t>
            </a:r>
            <a:r>
              <a:rPr lang="es-ES" sz="2200" b="1" i="1" dirty="0">
                <a:solidFill>
                  <a:srgbClr val="002060"/>
                </a:solidFill>
              </a:rPr>
              <a:t>Entidades </a:t>
            </a:r>
            <a:r>
              <a:rPr lang="es-ES" sz="2200" dirty="0">
                <a:solidFill>
                  <a:srgbClr val="002060"/>
                </a:solidFill>
              </a:rPr>
              <a:t>(espíritus) que recuerdan estos personajes, como </a:t>
            </a:r>
            <a:r>
              <a:rPr lang="es-ES" sz="2200" b="1" i="1" dirty="0">
                <a:solidFill>
                  <a:srgbClr val="002060"/>
                </a:solidFill>
              </a:rPr>
              <a:t>Vaqueros; Bahianos; </a:t>
            </a:r>
            <a:r>
              <a:rPr lang="es-ES" sz="2200" b="1" i="1" dirty="0" err="1">
                <a:solidFill>
                  <a:srgbClr val="002060"/>
                </a:solidFill>
              </a:rPr>
              <a:t>Pretos</a:t>
            </a:r>
            <a:r>
              <a:rPr lang="es-ES" sz="2200" b="1" i="1" dirty="0">
                <a:solidFill>
                  <a:srgbClr val="002060"/>
                </a:solidFill>
              </a:rPr>
              <a:t>-Viejos; Caboclos (indígenas) </a:t>
            </a:r>
            <a:r>
              <a:rPr lang="es-ES" sz="2200" b="1" i="1" dirty="0" err="1">
                <a:solidFill>
                  <a:srgbClr val="002060"/>
                </a:solidFill>
              </a:rPr>
              <a:t>Exú</a:t>
            </a:r>
            <a:r>
              <a:rPr lang="es-ES" sz="2200" b="1" i="1" dirty="0">
                <a:solidFill>
                  <a:srgbClr val="002060"/>
                </a:solidFill>
              </a:rPr>
              <a:t> de Rua (de la Calle), </a:t>
            </a:r>
            <a:r>
              <a:rPr lang="es-ES" sz="2200" dirty="0">
                <a:solidFill>
                  <a:srgbClr val="002060"/>
                </a:solidFill>
              </a:rPr>
              <a:t>entre otros.  Estas ‘entidades’ hablan ya en portugués y no en las lenguas africanas.   </a:t>
            </a:r>
          </a:p>
          <a:p>
            <a:pPr marL="0" indent="0">
              <a:buNone/>
            </a:pPr>
            <a:endParaRPr lang="es-ES" sz="2200" dirty="0">
              <a:solidFill>
                <a:srgbClr val="002060"/>
              </a:solidFill>
            </a:endParaRPr>
          </a:p>
        </p:txBody>
      </p:sp>
    </p:spTree>
    <p:extLst>
      <p:ext uri="{BB962C8B-B14F-4D97-AF65-F5344CB8AC3E}">
        <p14:creationId xmlns:p14="http://schemas.microsoft.com/office/powerpoint/2010/main" val="768464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328607"/>
            <a:ext cx="3128455" cy="2196000"/>
          </a:xfrm>
        </p:spPr>
      </p:pic>
      <p:sp>
        <p:nvSpPr>
          <p:cNvPr id="4" name="Título 1"/>
          <p:cNvSpPr txBox="1">
            <a:spLocks/>
          </p:cNvSpPr>
          <p:nvPr/>
        </p:nvSpPr>
        <p:spPr>
          <a:xfrm>
            <a:off x="0" y="0"/>
            <a:ext cx="12192000" cy="1690687"/>
          </a:xfrm>
          <a:prstGeom prst="rect">
            <a:avLst/>
          </a:prstGeom>
          <a:solidFill>
            <a:srgbClr val="00B0F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a:t>					El Flujo Atlántico y el Continental </a:t>
            </a:r>
            <a:br>
              <a:rPr lang="es-ES" sz="3200" b="1" dirty="0"/>
            </a:br>
            <a:r>
              <a:rPr lang="es-ES" sz="2500" b="1" dirty="0"/>
              <a:t>La Diáspora Africana. Formación y Expansión del Candomblé en Brasil</a:t>
            </a:r>
            <a:endParaRPr lang="es-ES" sz="2500" dirty="0"/>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8665" y="2331000"/>
            <a:ext cx="2872800" cy="2196000"/>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2170" y="2330037"/>
            <a:ext cx="3440232" cy="2197926"/>
          </a:xfrm>
          <a:prstGeom prst="rect">
            <a:avLst/>
          </a:prstGeom>
        </p:spPr>
      </p:pic>
      <p:sp>
        <p:nvSpPr>
          <p:cNvPr id="8" name="CuadroTexto 7"/>
          <p:cNvSpPr txBox="1"/>
          <p:nvPr/>
        </p:nvSpPr>
        <p:spPr>
          <a:xfrm>
            <a:off x="838200" y="4517170"/>
            <a:ext cx="3128455" cy="338554"/>
          </a:xfrm>
          <a:prstGeom prst="rect">
            <a:avLst/>
          </a:prstGeom>
          <a:noFill/>
        </p:spPr>
        <p:txBody>
          <a:bodyPr wrap="square" rtlCol="0">
            <a:spAutoFit/>
          </a:bodyPr>
          <a:lstStyle/>
          <a:p>
            <a:r>
              <a:rPr lang="es-ES" sz="1600" dirty="0"/>
              <a:t>ILE AXÉ OPÔ AFONJÁ  Salvador-BA</a:t>
            </a:r>
          </a:p>
        </p:txBody>
      </p:sp>
      <p:sp>
        <p:nvSpPr>
          <p:cNvPr id="9" name="CuadroTexto 8"/>
          <p:cNvSpPr txBox="1"/>
          <p:nvPr/>
        </p:nvSpPr>
        <p:spPr>
          <a:xfrm>
            <a:off x="4130928" y="4566493"/>
            <a:ext cx="3701242" cy="338554"/>
          </a:xfrm>
          <a:prstGeom prst="rect">
            <a:avLst/>
          </a:prstGeom>
          <a:noFill/>
        </p:spPr>
        <p:txBody>
          <a:bodyPr wrap="square" rtlCol="0">
            <a:spAutoFit/>
          </a:bodyPr>
          <a:lstStyle/>
          <a:p>
            <a:r>
              <a:rPr lang="es-ES" sz="1600" dirty="0"/>
              <a:t>CANDOMBLÉ DEL GANTOIS. Salvador-BA</a:t>
            </a:r>
          </a:p>
        </p:txBody>
      </p:sp>
      <p:sp>
        <p:nvSpPr>
          <p:cNvPr id="10" name="CuadroTexto 9"/>
          <p:cNvSpPr txBox="1"/>
          <p:nvPr/>
        </p:nvSpPr>
        <p:spPr>
          <a:xfrm>
            <a:off x="7832170" y="4566492"/>
            <a:ext cx="3440232" cy="584775"/>
          </a:xfrm>
          <a:prstGeom prst="rect">
            <a:avLst/>
          </a:prstGeom>
          <a:noFill/>
        </p:spPr>
        <p:txBody>
          <a:bodyPr wrap="square" rtlCol="0">
            <a:spAutoFit/>
          </a:bodyPr>
          <a:lstStyle/>
          <a:p>
            <a:r>
              <a:rPr lang="es-ES" sz="1600" dirty="0"/>
              <a:t>FIESTA EN EL CANDOMBLÉ, o XIRÊ.  Rio de Janeiro – RJ </a:t>
            </a:r>
          </a:p>
        </p:txBody>
      </p:sp>
      <p:sp>
        <p:nvSpPr>
          <p:cNvPr id="3" name="CuadroTexto 2"/>
          <p:cNvSpPr txBox="1"/>
          <p:nvPr/>
        </p:nvSpPr>
        <p:spPr>
          <a:xfrm>
            <a:off x="838200" y="5189796"/>
            <a:ext cx="10434202" cy="1477328"/>
          </a:xfrm>
          <a:prstGeom prst="rect">
            <a:avLst/>
          </a:prstGeom>
          <a:noFill/>
        </p:spPr>
        <p:txBody>
          <a:bodyPr wrap="square" rtlCol="0">
            <a:spAutoFit/>
          </a:bodyPr>
          <a:lstStyle/>
          <a:p>
            <a:pPr marL="285750" indent="-285750">
              <a:buFont typeface="Arial" panose="020B0604020202020204" pitchFamily="34" charset="0"/>
              <a:buChar char="•"/>
            </a:pPr>
            <a:r>
              <a:rPr lang="es-ES" dirty="0">
                <a:solidFill>
                  <a:srgbClr val="002060"/>
                </a:solidFill>
              </a:rPr>
              <a:t>Lo que presentamos, de modo bastante resumido, es el modelo </a:t>
            </a:r>
            <a:r>
              <a:rPr lang="es-ES" b="1" dirty="0">
                <a:solidFill>
                  <a:srgbClr val="002060"/>
                </a:solidFill>
              </a:rPr>
              <a:t>yoruba (nagô y Keto</a:t>
            </a:r>
            <a:r>
              <a:rPr lang="es-ES" dirty="0">
                <a:solidFill>
                  <a:srgbClr val="002060"/>
                </a:solidFill>
              </a:rPr>
              <a:t>) que se instaló en el siglo XIX, junto a otros modelos de cultos de las etnias </a:t>
            </a:r>
            <a:r>
              <a:rPr lang="es-ES" b="1" dirty="0">
                <a:solidFill>
                  <a:srgbClr val="002060"/>
                </a:solidFill>
              </a:rPr>
              <a:t>bantúes (Angola) </a:t>
            </a:r>
            <a:r>
              <a:rPr lang="es-ES" dirty="0">
                <a:solidFill>
                  <a:srgbClr val="002060"/>
                </a:solidFill>
              </a:rPr>
              <a:t>y </a:t>
            </a:r>
            <a:r>
              <a:rPr lang="es-ES" b="1" dirty="0">
                <a:solidFill>
                  <a:srgbClr val="002060"/>
                </a:solidFill>
              </a:rPr>
              <a:t>fon / ewe (Jeje o </a:t>
            </a:r>
            <a:r>
              <a:rPr lang="es-ES" b="1" dirty="0" err="1">
                <a:solidFill>
                  <a:srgbClr val="002060"/>
                </a:solidFill>
              </a:rPr>
              <a:t>gege</a:t>
            </a:r>
            <a:r>
              <a:rPr lang="es-ES" b="1" dirty="0">
                <a:solidFill>
                  <a:srgbClr val="002060"/>
                </a:solidFill>
              </a:rPr>
              <a:t>) </a:t>
            </a:r>
            <a:r>
              <a:rPr lang="es-ES" dirty="0">
                <a:solidFill>
                  <a:srgbClr val="002060"/>
                </a:solidFill>
              </a:rPr>
              <a:t>que, sin embargo, también fue adoptado  por estas otras </a:t>
            </a:r>
            <a:r>
              <a:rPr lang="es-ES" b="1" i="1" dirty="0">
                <a:solidFill>
                  <a:srgbClr val="002060"/>
                </a:solidFill>
              </a:rPr>
              <a:t>Naciones del Candomblé, </a:t>
            </a:r>
            <a:r>
              <a:rPr lang="es-ES" dirty="0">
                <a:solidFill>
                  <a:srgbClr val="002060"/>
                </a:solidFill>
              </a:rPr>
              <a:t> sobre todo en lo que respeta al </a:t>
            </a:r>
            <a:r>
              <a:rPr lang="es-ES" b="1" i="1" dirty="0">
                <a:solidFill>
                  <a:srgbClr val="002060"/>
                </a:solidFill>
              </a:rPr>
              <a:t>XIRÊ,</a:t>
            </a:r>
            <a:r>
              <a:rPr lang="es-ES" dirty="0">
                <a:solidFill>
                  <a:srgbClr val="002060"/>
                </a:solidFill>
              </a:rPr>
              <a:t> que comprende la unificación de cultos que en África eran separados, entre otras cuestiones relativas a la organización de los cultos.  </a:t>
            </a:r>
          </a:p>
        </p:txBody>
      </p:sp>
      <p:sp>
        <p:nvSpPr>
          <p:cNvPr id="11" name="CuadroTexto 10"/>
          <p:cNvSpPr txBox="1"/>
          <p:nvPr/>
        </p:nvSpPr>
        <p:spPr>
          <a:xfrm>
            <a:off x="838200" y="1826117"/>
            <a:ext cx="10515600" cy="400110"/>
          </a:xfrm>
          <a:prstGeom prst="rect">
            <a:avLst/>
          </a:prstGeom>
          <a:noFill/>
        </p:spPr>
        <p:txBody>
          <a:bodyPr wrap="square" rtlCol="0">
            <a:spAutoFit/>
          </a:bodyPr>
          <a:lstStyle/>
          <a:p>
            <a:pPr marL="285750" indent="-285750">
              <a:buFont typeface="Arial" panose="020B0604020202020204" pitchFamily="34" charset="0"/>
              <a:buChar char="•"/>
            </a:pPr>
            <a:r>
              <a:rPr lang="es-ES" sz="2000" b="1" dirty="0">
                <a:solidFill>
                  <a:srgbClr val="002060"/>
                </a:solidFill>
              </a:rPr>
              <a:t>Dos de las más famosas casas de Candomblé de Salvador, Bahía y un ejemplo de expansión. </a:t>
            </a:r>
          </a:p>
        </p:txBody>
      </p:sp>
    </p:spTree>
    <p:extLst>
      <p:ext uri="{BB962C8B-B14F-4D97-AF65-F5344CB8AC3E}">
        <p14:creationId xmlns:p14="http://schemas.microsoft.com/office/powerpoint/2010/main" val="2883572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lnSpcReduction="10000"/>
          </a:bodyPr>
          <a:lstStyle/>
          <a:p>
            <a:pPr marL="0" indent="0">
              <a:buNone/>
            </a:pPr>
            <a:r>
              <a:rPr lang="es-ES" sz="1800" b="1" dirty="0">
                <a:solidFill>
                  <a:srgbClr val="002060"/>
                </a:solidFill>
              </a:rPr>
              <a:t>LA REAFRICANIZACIÓN DE LOS CULTOS EN BRASIL – ACERCAMIENTOS – EL SINCRETISMO  </a:t>
            </a:r>
          </a:p>
          <a:p>
            <a:r>
              <a:rPr lang="es-ES" sz="1800" b="1" dirty="0">
                <a:solidFill>
                  <a:srgbClr val="002060"/>
                </a:solidFill>
              </a:rPr>
              <a:t>Pierre Fatumbi Verger </a:t>
            </a:r>
            <a:r>
              <a:rPr lang="es-ES" sz="1800" dirty="0">
                <a:solidFill>
                  <a:srgbClr val="002060"/>
                </a:solidFill>
              </a:rPr>
              <a:t>(Paris, 1902 – Salvador – BA, 1996) – Fotógrafo y etnólogo francés radicado en Salvador – Bahía; Babalawo, sacerdote de Ifa, iniciado en África. El </a:t>
            </a:r>
            <a:r>
              <a:rPr lang="es-ES" sz="1800" b="1" i="1" dirty="0">
                <a:solidFill>
                  <a:srgbClr val="002060"/>
                </a:solidFill>
              </a:rPr>
              <a:t>Mensajero entre dos mundos</a:t>
            </a:r>
            <a:r>
              <a:rPr lang="es-ES" sz="1800" dirty="0">
                <a:solidFill>
                  <a:srgbClr val="002060"/>
                </a:solidFill>
              </a:rPr>
              <a:t> (documental de Luiz </a:t>
            </a:r>
            <a:r>
              <a:rPr lang="es-ES" sz="1800" dirty="0" err="1">
                <a:solidFill>
                  <a:srgbClr val="002060"/>
                </a:solidFill>
              </a:rPr>
              <a:t>Buarque</a:t>
            </a:r>
            <a:r>
              <a:rPr lang="es-ES" sz="1800" dirty="0">
                <a:solidFill>
                  <a:srgbClr val="002060"/>
                </a:solidFill>
              </a:rPr>
              <a:t> de </a:t>
            </a:r>
            <a:r>
              <a:rPr lang="es-ES" sz="1800" dirty="0" err="1">
                <a:solidFill>
                  <a:srgbClr val="002060"/>
                </a:solidFill>
              </a:rPr>
              <a:t>Hollanda</a:t>
            </a:r>
            <a:r>
              <a:rPr lang="es-ES" sz="1800" dirty="0">
                <a:solidFill>
                  <a:srgbClr val="002060"/>
                </a:solidFill>
              </a:rPr>
              <a:t>). </a:t>
            </a:r>
            <a:r>
              <a:rPr lang="es-ES" sz="1800" b="1" i="1" dirty="0">
                <a:solidFill>
                  <a:srgbClr val="002060"/>
                </a:solidFill>
              </a:rPr>
              <a:t>“</a:t>
            </a:r>
            <a:r>
              <a:rPr lang="es-ES" sz="1800" b="1" i="1" dirty="0" err="1">
                <a:solidFill>
                  <a:srgbClr val="002060"/>
                </a:solidFill>
              </a:rPr>
              <a:t>Fluxo</a:t>
            </a:r>
            <a:r>
              <a:rPr lang="es-ES" sz="1800" b="1" i="1" dirty="0">
                <a:solidFill>
                  <a:srgbClr val="002060"/>
                </a:solidFill>
              </a:rPr>
              <a:t> y </a:t>
            </a:r>
            <a:r>
              <a:rPr lang="es-ES" sz="1800" b="1" i="1" dirty="0" err="1">
                <a:solidFill>
                  <a:srgbClr val="002060"/>
                </a:solidFill>
              </a:rPr>
              <a:t>Refluxo</a:t>
            </a:r>
            <a:r>
              <a:rPr lang="es-ES" sz="1800" b="1" i="1" dirty="0">
                <a:solidFill>
                  <a:srgbClr val="002060"/>
                </a:solidFill>
              </a:rPr>
              <a:t> del Tráfico de Esclavos entre el Golfo de Benín y la Bahía de Todos los Santos”</a:t>
            </a:r>
            <a:r>
              <a:rPr lang="es-ES" sz="1800" b="1" dirty="0">
                <a:solidFill>
                  <a:srgbClr val="002060"/>
                </a:solidFill>
              </a:rPr>
              <a:t> – Tesis doctoral en la Sorbona, en 1966. </a:t>
            </a:r>
            <a:r>
              <a:rPr lang="es-ES" sz="1800" dirty="0">
                <a:solidFill>
                  <a:srgbClr val="002060"/>
                </a:solidFill>
              </a:rPr>
              <a:t>  </a:t>
            </a:r>
          </a:p>
          <a:p>
            <a:r>
              <a:rPr lang="es-ES" sz="1800" dirty="0">
                <a:solidFill>
                  <a:srgbClr val="002060"/>
                </a:solidFill>
              </a:rPr>
              <a:t>La iniciación en Ifá, en África. La amistad con Roger Bastide (Candomblé de Brasil), </a:t>
            </a:r>
            <a:r>
              <a:rPr lang="en-US" sz="1800" dirty="0">
                <a:solidFill>
                  <a:srgbClr val="002060"/>
                </a:solidFill>
              </a:rPr>
              <a:t>Michel Leiris (</a:t>
            </a:r>
            <a:r>
              <a:rPr lang="en-US" sz="1800" dirty="0" err="1">
                <a:solidFill>
                  <a:srgbClr val="002060"/>
                </a:solidFill>
              </a:rPr>
              <a:t>culto</a:t>
            </a:r>
            <a:r>
              <a:rPr lang="en-US" sz="1800" dirty="0">
                <a:solidFill>
                  <a:srgbClr val="002060"/>
                </a:solidFill>
              </a:rPr>
              <a:t> “</a:t>
            </a:r>
            <a:r>
              <a:rPr lang="en-US" sz="1800" dirty="0" err="1">
                <a:solidFill>
                  <a:srgbClr val="002060"/>
                </a:solidFill>
              </a:rPr>
              <a:t>Zar</a:t>
            </a:r>
            <a:r>
              <a:rPr lang="en-US" sz="1800" dirty="0">
                <a:solidFill>
                  <a:srgbClr val="002060"/>
                </a:solidFill>
              </a:rPr>
              <a:t>”, de Ethiopia) y Alfred Métraux (</a:t>
            </a:r>
            <a:r>
              <a:rPr lang="es-ES" sz="1800" dirty="0">
                <a:solidFill>
                  <a:srgbClr val="002060"/>
                </a:solidFill>
              </a:rPr>
              <a:t>Vudú Haitiano</a:t>
            </a:r>
            <a:r>
              <a:rPr lang="en-US" sz="1800" dirty="0">
                <a:solidFill>
                  <a:srgbClr val="002060"/>
                </a:solidFill>
              </a:rPr>
              <a:t>) </a:t>
            </a:r>
          </a:p>
          <a:p>
            <a:pPr marL="0" indent="0">
              <a:buNone/>
            </a:pPr>
            <a:r>
              <a:rPr lang="es-ES" sz="1800" b="1" dirty="0">
                <a:solidFill>
                  <a:srgbClr val="002060"/>
                </a:solidFill>
              </a:rPr>
              <a:t>EL SINCRETISMO y el NO-SINCRETISMO </a:t>
            </a:r>
          </a:p>
          <a:p>
            <a:r>
              <a:rPr lang="es-ES" sz="1800" dirty="0">
                <a:solidFill>
                  <a:srgbClr val="002060"/>
                </a:solidFill>
              </a:rPr>
              <a:t>Una de las consecuencias de este proceso es la negación del sincretismo por parte de muchos sacerdotes y sacerdotisas. Todavía, conforme indican varios autores y el mismo Verger, este sincretismo con las creencias católicas ya existía antes en África, debido a la evangelización que tuvo lugar allí, empezando en del siglo XII, con las Cruzadas, paralelamente a la islamización del continente africano. </a:t>
            </a:r>
          </a:p>
          <a:p>
            <a:pPr marL="0" indent="0">
              <a:buNone/>
            </a:pPr>
            <a:r>
              <a:rPr lang="es-ES" sz="1800" b="1" dirty="0">
                <a:solidFill>
                  <a:srgbClr val="002060"/>
                </a:solidFill>
              </a:rPr>
              <a:t>LOS ORIXÁS</a:t>
            </a:r>
          </a:p>
          <a:p>
            <a:r>
              <a:rPr lang="es-ES" sz="1800" dirty="0">
                <a:solidFill>
                  <a:srgbClr val="002060"/>
                </a:solidFill>
              </a:rPr>
              <a:t>Representación de arquetipos y elementos de la naturaleza. </a:t>
            </a:r>
          </a:p>
          <a:p>
            <a:pPr marL="0" indent="0">
              <a:buNone/>
            </a:pPr>
            <a:r>
              <a:rPr lang="es-ES" sz="1800" b="1" dirty="0">
                <a:solidFill>
                  <a:srgbClr val="002060"/>
                </a:solidFill>
              </a:rPr>
              <a:t> </a:t>
            </a:r>
          </a:p>
        </p:txBody>
      </p:sp>
      <p:sp>
        <p:nvSpPr>
          <p:cNvPr id="4" name="Título 1"/>
          <p:cNvSpPr>
            <a:spLocks noGrp="1"/>
          </p:cNvSpPr>
          <p:nvPr>
            <p:ph type="title"/>
          </p:nvPr>
        </p:nvSpPr>
        <p:spPr>
          <a:xfrm>
            <a:off x="0" y="1"/>
            <a:ext cx="12192000" cy="1690688"/>
          </a:xfrm>
          <a:solidFill>
            <a:srgbClr val="00B0F0"/>
          </a:solidFill>
        </p:spPr>
        <p:txBody>
          <a:bodyPr>
            <a:noAutofit/>
          </a:bodyPr>
          <a:lstStyle/>
          <a:p>
            <a:pPr algn="ctr"/>
            <a:r>
              <a:rPr lang="es-ES" sz="3200" b="1" dirty="0"/>
              <a:t>					El Flujo Atlántico y el Continental </a:t>
            </a:r>
            <a:br>
              <a:rPr lang="es-ES" sz="3200" b="1" dirty="0"/>
            </a:br>
            <a:r>
              <a:rPr lang="es-ES" sz="2500" b="1" dirty="0"/>
              <a:t>La Diáspora Africana. Formación y Expansión del Candomblé en Brasil </a:t>
            </a:r>
            <a:endParaRPr lang="es-ES" sz="2500" dirty="0"/>
          </a:p>
        </p:txBody>
      </p:sp>
    </p:spTree>
    <p:extLst>
      <p:ext uri="{BB962C8B-B14F-4D97-AF65-F5344CB8AC3E}">
        <p14:creationId xmlns:p14="http://schemas.microsoft.com/office/powerpoint/2010/main" val="24428381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r>
              <a:rPr lang="es-ES" sz="2200" dirty="0">
                <a:solidFill>
                  <a:srgbClr val="002060"/>
                </a:solidFill>
              </a:rPr>
              <a:t>Pierre </a:t>
            </a:r>
            <a:r>
              <a:rPr lang="es-ES" sz="2200" dirty="0" err="1">
                <a:solidFill>
                  <a:srgbClr val="002060"/>
                </a:solidFill>
              </a:rPr>
              <a:t>Edoard</a:t>
            </a:r>
            <a:r>
              <a:rPr lang="es-ES" sz="2200" dirty="0">
                <a:solidFill>
                  <a:srgbClr val="002060"/>
                </a:solidFill>
              </a:rPr>
              <a:t> Fatumbi Verger (1902- 1996)</a:t>
            </a:r>
          </a:p>
          <a:p>
            <a:pPr marL="0" indent="0">
              <a:buNone/>
            </a:pPr>
            <a:r>
              <a:rPr lang="es-ES" sz="2200" dirty="0">
                <a:solidFill>
                  <a:srgbClr val="002060"/>
                </a:solidFill>
              </a:rPr>
              <a:t> </a:t>
            </a:r>
          </a:p>
        </p:txBody>
      </p:sp>
      <p:sp>
        <p:nvSpPr>
          <p:cNvPr id="4" name="Título 1"/>
          <p:cNvSpPr>
            <a:spLocks noGrp="1"/>
          </p:cNvSpPr>
          <p:nvPr>
            <p:ph type="title"/>
          </p:nvPr>
        </p:nvSpPr>
        <p:spPr>
          <a:xfrm>
            <a:off x="0" y="1"/>
            <a:ext cx="12192000" cy="1690688"/>
          </a:xfrm>
          <a:solidFill>
            <a:srgbClr val="00B0F0"/>
          </a:solidFill>
        </p:spPr>
        <p:txBody>
          <a:bodyPr>
            <a:noAutofit/>
          </a:bodyPr>
          <a:lstStyle/>
          <a:p>
            <a:pPr algn="ctr"/>
            <a:r>
              <a:rPr lang="es-ES" sz="3200" b="1" dirty="0"/>
              <a:t>					El Flujo Atlántico y el Continental </a:t>
            </a:r>
            <a:br>
              <a:rPr lang="es-ES" sz="3200" b="1" dirty="0"/>
            </a:br>
            <a:r>
              <a:rPr lang="es-ES" sz="2500" b="1" dirty="0"/>
              <a:t>La Diáspora Africana. Formación y Expansión del Candomblé en Brasil</a:t>
            </a:r>
            <a:endParaRPr lang="es-ES" sz="2500"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028" y="2357437"/>
            <a:ext cx="3248233" cy="3248233"/>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5284" y="2357437"/>
            <a:ext cx="3073486" cy="3248233"/>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6793" y="2357437"/>
            <a:ext cx="3248233" cy="3248233"/>
          </a:xfrm>
          <a:prstGeom prst="rect">
            <a:avLst/>
          </a:prstGeom>
        </p:spPr>
      </p:pic>
    </p:spTree>
    <p:extLst>
      <p:ext uri="{BB962C8B-B14F-4D97-AF65-F5344CB8AC3E}">
        <p14:creationId xmlns:p14="http://schemas.microsoft.com/office/powerpoint/2010/main" val="1521574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92500"/>
          </a:bodyPr>
          <a:lstStyle/>
          <a:p>
            <a:pPr marL="0" indent="0">
              <a:buNone/>
            </a:pPr>
            <a:r>
              <a:rPr lang="en-US" sz="2200" b="1" dirty="0">
                <a:solidFill>
                  <a:srgbClr val="002060"/>
                </a:solidFill>
              </a:rPr>
              <a:t>EL PROCESO DE REAFRICANIZACIÓN – </a:t>
            </a:r>
            <a:r>
              <a:rPr lang="es-ES" sz="2200" b="1" dirty="0">
                <a:solidFill>
                  <a:srgbClr val="002060"/>
                </a:solidFill>
              </a:rPr>
              <a:t>El </a:t>
            </a:r>
            <a:r>
              <a:rPr lang="es-ES" sz="2200" b="1" i="1" dirty="0">
                <a:solidFill>
                  <a:srgbClr val="002060"/>
                </a:solidFill>
              </a:rPr>
              <a:t>Nuevo </a:t>
            </a:r>
            <a:r>
              <a:rPr lang="es-ES" sz="2200" b="1" dirty="0">
                <a:solidFill>
                  <a:srgbClr val="002060"/>
                </a:solidFill>
              </a:rPr>
              <a:t>que viene de África.</a:t>
            </a:r>
          </a:p>
          <a:p>
            <a:r>
              <a:rPr lang="es-ES" sz="2200" dirty="0">
                <a:solidFill>
                  <a:srgbClr val="002060"/>
                </a:solidFill>
              </a:rPr>
              <a:t>Nuevos cultos que se instalan en Brasil, proveniente de africanos, muchos de ellos que vienen estudiar en las universidades y por el contacto con los cultos en Brasil, vuelven a conectarse con las religiones ancestrales y con los sacerdotes tradicionales.</a:t>
            </a:r>
          </a:p>
          <a:p>
            <a:r>
              <a:rPr lang="es-ES" sz="2200" dirty="0">
                <a:solidFill>
                  <a:srgbClr val="002060"/>
                </a:solidFill>
              </a:rPr>
              <a:t>Se instala un nuevo modelo de Candomblé en Brasil, con cultos que antes no existían, como el Culto de Ifa, que proliferó en Cuba, pero no en Brasil, donde el linaje era más bien femenino, formado mayormente por las sacerdotisas o </a:t>
            </a:r>
            <a:r>
              <a:rPr lang="es-ES" sz="2200" b="1" i="1" dirty="0" err="1">
                <a:solidFill>
                  <a:srgbClr val="002060"/>
                </a:solidFill>
              </a:rPr>
              <a:t>Mães</a:t>
            </a:r>
            <a:r>
              <a:rPr lang="es-ES" sz="2200" b="1" i="1" dirty="0">
                <a:solidFill>
                  <a:srgbClr val="002060"/>
                </a:solidFill>
              </a:rPr>
              <a:t>-de-Santo</a:t>
            </a:r>
            <a:r>
              <a:rPr lang="es-ES" sz="2200" dirty="0">
                <a:solidFill>
                  <a:srgbClr val="002060"/>
                </a:solidFill>
              </a:rPr>
              <a:t> lo que cambió también al largo de los años, por influencias de sacerdotes como </a:t>
            </a:r>
            <a:r>
              <a:rPr lang="es-ES" sz="2200" dirty="0" err="1">
                <a:solidFill>
                  <a:srgbClr val="002060"/>
                </a:solidFill>
              </a:rPr>
              <a:t>Joãozinho</a:t>
            </a:r>
            <a:r>
              <a:rPr lang="es-ES" sz="2200" dirty="0">
                <a:solidFill>
                  <a:srgbClr val="002060"/>
                </a:solidFill>
              </a:rPr>
              <a:t> da </a:t>
            </a:r>
            <a:r>
              <a:rPr lang="es-ES" sz="2200" dirty="0" err="1">
                <a:solidFill>
                  <a:srgbClr val="002060"/>
                </a:solidFill>
              </a:rPr>
              <a:t>Gomeia</a:t>
            </a:r>
            <a:r>
              <a:rPr lang="es-ES" sz="2200" dirty="0">
                <a:solidFill>
                  <a:srgbClr val="002060"/>
                </a:solidFill>
              </a:rPr>
              <a:t>.</a:t>
            </a:r>
          </a:p>
          <a:p>
            <a:r>
              <a:rPr lang="es-ES" sz="2200" dirty="0">
                <a:solidFill>
                  <a:srgbClr val="002060"/>
                </a:solidFill>
              </a:rPr>
              <a:t>Los cultos </a:t>
            </a:r>
            <a:r>
              <a:rPr lang="es-ES" sz="2200" dirty="0" err="1">
                <a:solidFill>
                  <a:srgbClr val="002060"/>
                </a:solidFill>
              </a:rPr>
              <a:t>reafricanizados</a:t>
            </a:r>
            <a:r>
              <a:rPr lang="es-ES" sz="2200" dirty="0">
                <a:solidFill>
                  <a:srgbClr val="002060"/>
                </a:solidFill>
              </a:rPr>
              <a:t> cuentan con </a:t>
            </a:r>
            <a:r>
              <a:rPr lang="es-ES" sz="2200" dirty="0" err="1">
                <a:solidFill>
                  <a:srgbClr val="002060"/>
                </a:solidFill>
              </a:rPr>
              <a:t>Babalawos</a:t>
            </a:r>
            <a:r>
              <a:rPr lang="es-ES" sz="2200" dirty="0">
                <a:solidFill>
                  <a:srgbClr val="002060"/>
                </a:solidFill>
              </a:rPr>
              <a:t> e </a:t>
            </a:r>
            <a:r>
              <a:rPr lang="es-ES" sz="2200" dirty="0" err="1">
                <a:solidFill>
                  <a:srgbClr val="002060"/>
                </a:solidFill>
              </a:rPr>
              <a:t>Iyalorixás</a:t>
            </a:r>
            <a:r>
              <a:rPr lang="es-ES" sz="2200" dirty="0">
                <a:solidFill>
                  <a:srgbClr val="002060"/>
                </a:solidFill>
              </a:rPr>
              <a:t> (</a:t>
            </a:r>
            <a:r>
              <a:rPr lang="es-ES" sz="2200" dirty="0" err="1">
                <a:solidFill>
                  <a:srgbClr val="002060"/>
                </a:solidFill>
              </a:rPr>
              <a:t>Mães</a:t>
            </a:r>
            <a:r>
              <a:rPr lang="es-ES" sz="2200" dirty="0">
                <a:solidFill>
                  <a:srgbClr val="002060"/>
                </a:solidFill>
              </a:rPr>
              <a:t>-de-Santo) que viven en África, pero visitan periódicamente a Brasil, para realizar los rituales de iniciación, ebós y otros. En su ausencia, el responsable es el sacerdote africano que reside en Brasil y les introdujo allí. De este modo, ocurre un encuentro generacional que tiene como resultado la modernización de los cultos, que en el Candomblé siguen el esquema original, del siglo XIX, con pocos cambios significativos.  </a:t>
            </a:r>
          </a:p>
        </p:txBody>
      </p:sp>
      <p:sp>
        <p:nvSpPr>
          <p:cNvPr id="4" name="Título 1"/>
          <p:cNvSpPr>
            <a:spLocks noGrp="1"/>
          </p:cNvSpPr>
          <p:nvPr>
            <p:ph type="title"/>
          </p:nvPr>
        </p:nvSpPr>
        <p:spPr>
          <a:xfrm>
            <a:off x="0" y="1"/>
            <a:ext cx="12192000" cy="1690688"/>
          </a:xfrm>
          <a:solidFill>
            <a:srgbClr val="00B0F0"/>
          </a:solidFill>
        </p:spPr>
        <p:txBody>
          <a:bodyPr>
            <a:noAutofit/>
          </a:bodyPr>
          <a:lstStyle/>
          <a:p>
            <a:pPr algn="ctr"/>
            <a:r>
              <a:rPr lang="es-ES" sz="3200" b="1" dirty="0"/>
              <a:t>					El Flujo Atlántico y el Continental </a:t>
            </a:r>
            <a:br>
              <a:rPr lang="es-ES" sz="3200" b="1" dirty="0"/>
            </a:br>
            <a:r>
              <a:rPr lang="es-ES" sz="2500" b="1" dirty="0"/>
              <a:t>La Diáspora Africana. Formación y Expansión del Candomblé en Brasil </a:t>
            </a:r>
            <a:endParaRPr lang="es-ES" sz="2500" dirty="0"/>
          </a:p>
        </p:txBody>
      </p:sp>
    </p:spTree>
    <p:extLst>
      <p:ext uri="{BB962C8B-B14F-4D97-AF65-F5344CB8AC3E}">
        <p14:creationId xmlns:p14="http://schemas.microsoft.com/office/powerpoint/2010/main" val="1885071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r>
              <a:rPr lang="es-ES" sz="2000" b="1" dirty="0">
                <a:solidFill>
                  <a:srgbClr val="002060"/>
                </a:solidFill>
              </a:rPr>
              <a:t>El Oduduwa Templo de los Orixás (Mongaguá, São Paulo, Brasil), un precursor de la tendencia. </a:t>
            </a:r>
          </a:p>
          <a:p>
            <a:r>
              <a:rPr lang="es-ES" sz="2000" b="1" dirty="0">
                <a:solidFill>
                  <a:srgbClr val="002060"/>
                </a:solidFill>
              </a:rPr>
              <a:t>Esta casa fue creada en São Paulo, en la década de 1980, por Adesina Sikiru Salami, conocido como Prof. King,  (imagen central), yoruba, descendiente de una de las familias reales de </a:t>
            </a:r>
            <a:r>
              <a:rPr lang="es-ES" sz="2000" b="1" dirty="0" err="1">
                <a:solidFill>
                  <a:srgbClr val="002060"/>
                </a:solidFill>
              </a:rPr>
              <a:t>Abeokutá</a:t>
            </a:r>
            <a:r>
              <a:rPr lang="es-ES" sz="2000" b="1" dirty="0">
                <a:solidFill>
                  <a:srgbClr val="002060"/>
                </a:solidFill>
              </a:rPr>
              <a:t>, Nigeria, que se fue a Brasil estudiar, doctorándose en Sociología por la USP, en 1999. </a:t>
            </a:r>
          </a:p>
          <a:p>
            <a:endParaRPr lang="es-ES" b="1" dirty="0">
              <a:solidFill>
                <a:srgbClr val="002060"/>
              </a:solidFill>
            </a:endParaRPr>
          </a:p>
          <a:p>
            <a:pPr marL="0" indent="0">
              <a:buNone/>
            </a:pPr>
            <a:endParaRPr lang="es-ES" b="1" dirty="0">
              <a:solidFill>
                <a:srgbClr val="002060"/>
              </a:solidFill>
            </a:endParaRPr>
          </a:p>
        </p:txBody>
      </p:sp>
      <p:sp>
        <p:nvSpPr>
          <p:cNvPr id="4" name="Título 1"/>
          <p:cNvSpPr>
            <a:spLocks noGrp="1"/>
          </p:cNvSpPr>
          <p:nvPr>
            <p:ph type="title"/>
          </p:nvPr>
        </p:nvSpPr>
        <p:spPr>
          <a:xfrm>
            <a:off x="0" y="1"/>
            <a:ext cx="12192000" cy="1690688"/>
          </a:xfrm>
          <a:solidFill>
            <a:srgbClr val="00B0F0"/>
          </a:solidFill>
        </p:spPr>
        <p:txBody>
          <a:bodyPr>
            <a:noAutofit/>
          </a:bodyPr>
          <a:lstStyle/>
          <a:p>
            <a:pPr algn="ctr"/>
            <a:r>
              <a:rPr lang="es-ES" sz="3200" b="1" dirty="0"/>
              <a:t>					El Flujo Atlántico y el Continental </a:t>
            </a:r>
            <a:br>
              <a:rPr lang="es-ES" sz="3200" b="1" dirty="0"/>
            </a:br>
            <a:r>
              <a:rPr lang="es-ES" sz="2500" b="1" dirty="0"/>
              <a:t>La Diáspora Africana. Formación y Expansión del Candomblé en Brasil</a:t>
            </a:r>
            <a:endParaRPr lang="es-ES" sz="2500"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29000"/>
            <a:ext cx="4073770" cy="2719532"/>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0030" y="3429000"/>
            <a:ext cx="4079299" cy="2719532"/>
          </a:xfrm>
          <a:prstGeom prst="rect">
            <a:avLst/>
          </a:prstGeom>
        </p:spPr>
      </p:pic>
      <p:pic>
        <p:nvPicPr>
          <p:cNvPr id="2" name="Imagen 1"/>
          <p:cNvPicPr>
            <a:picLocks noChangeAspect="1"/>
          </p:cNvPicPr>
          <p:nvPr/>
        </p:nvPicPr>
        <p:blipFill rotWithShape="1">
          <a:blip r:embed="rId4">
            <a:extLst>
              <a:ext uri="{28A0092B-C50C-407E-A947-70E740481C1C}">
                <a14:useLocalDpi xmlns:a14="http://schemas.microsoft.com/office/drawing/2010/main" val="0"/>
              </a:ext>
            </a:extLst>
          </a:blip>
          <a:srcRect t="8572"/>
          <a:stretch/>
        </p:blipFill>
        <p:spPr>
          <a:xfrm>
            <a:off x="5107834" y="3438144"/>
            <a:ext cx="1976332" cy="2710388"/>
          </a:xfrm>
          <a:prstGeom prst="rect">
            <a:avLst/>
          </a:prstGeom>
        </p:spPr>
      </p:pic>
    </p:spTree>
    <p:extLst>
      <p:ext uri="{BB962C8B-B14F-4D97-AF65-F5344CB8AC3E}">
        <p14:creationId xmlns:p14="http://schemas.microsoft.com/office/powerpoint/2010/main" val="14752048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2000" cy="1690688"/>
          </a:xfrm>
          <a:solidFill>
            <a:srgbClr val="00B0F0"/>
          </a:solidFill>
        </p:spPr>
        <p:txBody>
          <a:bodyPr>
            <a:normAutofit/>
          </a:bodyPr>
          <a:lstStyle/>
          <a:p>
            <a:pPr algn="ctr"/>
            <a:r>
              <a:rPr lang="es-ES" sz="3600" b="1" dirty="0"/>
              <a:t>                                  Flujos Mediterráneo y Proto-mediterráneo                      </a:t>
            </a:r>
            <a:br>
              <a:rPr lang="es-ES" sz="3600" b="1" dirty="0"/>
            </a:br>
            <a:r>
              <a:rPr lang="es-ES" sz="3200" b="1" dirty="0"/>
              <a:t>Relaciones entre África y el Mundo Antiguo </a:t>
            </a:r>
            <a:endParaRPr lang="es-ES" sz="3200" dirty="0"/>
          </a:p>
        </p:txBody>
      </p:sp>
      <p:sp>
        <p:nvSpPr>
          <p:cNvPr id="3" name="Marcador de contenido 2"/>
          <p:cNvSpPr>
            <a:spLocks noGrp="1"/>
          </p:cNvSpPr>
          <p:nvPr>
            <p:ph idx="1"/>
          </p:nvPr>
        </p:nvSpPr>
        <p:spPr/>
        <p:txBody>
          <a:bodyPr/>
          <a:lstStyle/>
          <a:p>
            <a:r>
              <a:rPr lang="es-ES" sz="2000" b="1" dirty="0">
                <a:solidFill>
                  <a:srgbClr val="002060"/>
                </a:solidFill>
              </a:rPr>
              <a:t>Acercamientos culturales entre África y Europa, dos continentes unidos por el Mediterráneo. </a:t>
            </a:r>
          </a:p>
          <a:p>
            <a:r>
              <a:rPr lang="es-ES" sz="1800" i="1" dirty="0">
                <a:solidFill>
                  <a:srgbClr val="002060"/>
                </a:solidFill>
              </a:rPr>
              <a:t>“Parece plausible relacionar el vudú a una tradición religiosa muy antigua, tal vez datada en la época proto-Mediterránea. Algunos autores, </a:t>
            </a:r>
            <a:r>
              <a:rPr lang="es-ES" sz="1800" i="1" dirty="0" err="1">
                <a:solidFill>
                  <a:srgbClr val="002060"/>
                </a:solidFill>
              </a:rPr>
              <a:t>Frobenius</a:t>
            </a:r>
            <a:r>
              <a:rPr lang="es-ES" sz="1800" i="1" dirty="0">
                <a:solidFill>
                  <a:srgbClr val="002060"/>
                </a:solidFill>
              </a:rPr>
              <a:t> y </a:t>
            </a:r>
            <a:r>
              <a:rPr lang="es-ES" sz="1800" i="1" dirty="0" err="1">
                <a:solidFill>
                  <a:srgbClr val="002060"/>
                </a:solidFill>
              </a:rPr>
              <a:t>Jeanmaire</a:t>
            </a:r>
            <a:r>
              <a:rPr lang="es-ES" sz="1800" i="1" dirty="0">
                <a:solidFill>
                  <a:srgbClr val="002060"/>
                </a:solidFill>
              </a:rPr>
              <a:t> entre ellos, se ven tentados a rastrear los orígenes lejanos de estos cultos al mundo mediterráneo. No obstante, estas viejas religiones que rindieron paso al cristianismo o el islamismo en África ganaron nuevos puntos de apoyo en América.” (Alfred Métraux, 1955) </a:t>
            </a:r>
          </a:p>
          <a:p>
            <a:r>
              <a:rPr lang="es-ES" sz="1800" b="1" dirty="0">
                <a:solidFill>
                  <a:srgbClr val="002060"/>
                </a:solidFill>
              </a:rPr>
              <a:t>LABRYS </a:t>
            </a:r>
            <a:r>
              <a:rPr lang="es-ES" sz="1800" b="1" i="1" dirty="0">
                <a:solidFill>
                  <a:srgbClr val="002060"/>
                </a:solidFill>
              </a:rPr>
              <a:t>– </a:t>
            </a:r>
            <a:r>
              <a:rPr lang="es-ES" sz="1800" b="1" dirty="0">
                <a:solidFill>
                  <a:srgbClr val="002060"/>
                </a:solidFill>
              </a:rPr>
              <a:t>Objetos de cultos importantes encontrados en el Templo de </a:t>
            </a:r>
            <a:r>
              <a:rPr lang="es-ES" sz="1800" b="1" dirty="0" err="1">
                <a:solidFill>
                  <a:srgbClr val="002060"/>
                </a:solidFill>
              </a:rPr>
              <a:t>Cnossos</a:t>
            </a:r>
            <a:r>
              <a:rPr lang="es-ES" sz="1800" b="1" dirty="0">
                <a:solidFill>
                  <a:srgbClr val="002060"/>
                </a:solidFill>
              </a:rPr>
              <a:t>, (4.000 </a:t>
            </a:r>
            <a:r>
              <a:rPr lang="es-ES" sz="1800" b="1" dirty="0" err="1">
                <a:solidFill>
                  <a:srgbClr val="002060"/>
                </a:solidFill>
              </a:rPr>
              <a:t>a.C</a:t>
            </a:r>
            <a:r>
              <a:rPr lang="es-ES" sz="1800" b="1" dirty="0">
                <a:solidFill>
                  <a:srgbClr val="002060"/>
                </a:solidFill>
              </a:rPr>
              <a:t>)en las Isla de Creta (Grecia), semejantes al OXÊ DE XANGÔ, ambos representados por el hacha de doble filo. </a:t>
            </a:r>
          </a:p>
          <a:p>
            <a:endParaRPr lang="es-ES" sz="1800" b="1" dirty="0">
              <a:solidFill>
                <a:srgbClr val="002060"/>
              </a:solidFill>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0550" y="4144028"/>
            <a:ext cx="1952625" cy="2381250"/>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3175" y="4037339"/>
            <a:ext cx="2607538" cy="2594629"/>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4001294"/>
            <a:ext cx="2008522" cy="2638467"/>
          </a:xfrm>
          <a:prstGeom prst="rect">
            <a:avLst/>
          </a:prstGeom>
        </p:spPr>
      </p:pic>
      <p:pic>
        <p:nvPicPr>
          <p:cNvPr id="7" name="Imagen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33668" y="4037339"/>
            <a:ext cx="1833392" cy="2597956"/>
          </a:xfrm>
          <a:prstGeom prst="rect">
            <a:avLst/>
          </a:prstGeom>
        </p:spPr>
      </p:pic>
    </p:spTree>
    <p:extLst>
      <p:ext uri="{BB962C8B-B14F-4D97-AF65-F5344CB8AC3E}">
        <p14:creationId xmlns:p14="http://schemas.microsoft.com/office/powerpoint/2010/main" val="2493934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55000" lnSpcReduction="20000"/>
          </a:bodyPr>
          <a:lstStyle/>
          <a:p>
            <a:pPr marL="0" indent="0">
              <a:buNone/>
            </a:pPr>
            <a:r>
              <a:rPr lang="es-ES" sz="2400" b="1" dirty="0">
                <a:solidFill>
                  <a:srgbClr val="002060"/>
                </a:solidFill>
              </a:rPr>
              <a:t>El AFROCENTRISMO</a:t>
            </a:r>
          </a:p>
          <a:p>
            <a:r>
              <a:rPr lang="es-ES" sz="2200" b="1" dirty="0">
                <a:solidFill>
                  <a:srgbClr val="002060"/>
                </a:solidFill>
              </a:rPr>
              <a:t>MARTIN BERNAL: “</a:t>
            </a:r>
            <a:r>
              <a:rPr lang="es-ES" sz="2200" b="1" i="1" dirty="0">
                <a:solidFill>
                  <a:srgbClr val="002060"/>
                </a:solidFill>
              </a:rPr>
              <a:t>Atenea Negra” </a:t>
            </a:r>
            <a:r>
              <a:rPr lang="es-ES" sz="2200" b="1" dirty="0">
                <a:solidFill>
                  <a:srgbClr val="002060"/>
                </a:solidFill>
              </a:rPr>
              <a:t>(1987). Sitúa el origen del mito griego en Egipto, lo que fue bastante discutido por diversos autores. </a:t>
            </a:r>
          </a:p>
          <a:p>
            <a:r>
              <a:rPr lang="es-ES" sz="2200" b="1" dirty="0">
                <a:solidFill>
                  <a:srgbClr val="002060"/>
                </a:solidFill>
              </a:rPr>
              <a:t>Otros, considerados </a:t>
            </a:r>
            <a:r>
              <a:rPr lang="es-ES" sz="2200" b="1" dirty="0" err="1">
                <a:solidFill>
                  <a:srgbClr val="002060"/>
                </a:solidFill>
              </a:rPr>
              <a:t>Afrocentristas</a:t>
            </a:r>
            <a:r>
              <a:rPr lang="es-ES" sz="2200" b="1" dirty="0">
                <a:solidFill>
                  <a:srgbClr val="002060"/>
                </a:solidFill>
              </a:rPr>
              <a:t>, llegan a afirmar que los fundadores de la cultura griega eran negros de origen africana, que fueran remplazados por los Indoeuropeos, que adoptaron esta cultura. Esta tesis parece más avalada científicamente, por recientes estudios del </a:t>
            </a:r>
            <a:r>
              <a:rPr lang="es-ES" sz="2200" b="1" i="1" dirty="0">
                <a:solidFill>
                  <a:srgbClr val="002060"/>
                </a:solidFill>
              </a:rPr>
              <a:t>Proyecto  1000 Genomas</a:t>
            </a:r>
            <a:r>
              <a:rPr lang="es-ES" sz="2200" b="1" dirty="0">
                <a:solidFill>
                  <a:srgbClr val="002060"/>
                </a:solidFill>
              </a:rPr>
              <a:t>.</a:t>
            </a:r>
          </a:p>
          <a:p>
            <a:r>
              <a:rPr lang="es-ES" sz="2200" b="1" i="1" dirty="0">
                <a:solidFill>
                  <a:srgbClr val="002060"/>
                </a:solidFill>
              </a:rPr>
              <a:t>PROYECTO  1000 GENOMAS </a:t>
            </a:r>
            <a:r>
              <a:rPr lang="es-ES" sz="2200" b="1" dirty="0">
                <a:solidFill>
                  <a:srgbClr val="002060"/>
                </a:solidFill>
              </a:rPr>
              <a:t>– Científicos de la Universidad de Pensilvania Publicaron en la revista </a:t>
            </a:r>
            <a:r>
              <a:rPr lang="es-ES" sz="2200" b="1" dirty="0" err="1">
                <a:solidFill>
                  <a:srgbClr val="002060"/>
                </a:solidFill>
              </a:rPr>
              <a:t>Science</a:t>
            </a:r>
            <a:r>
              <a:rPr lang="es-ES" sz="2200" b="1" dirty="0">
                <a:solidFill>
                  <a:srgbClr val="002060"/>
                </a:solidFill>
              </a:rPr>
              <a:t> (02/04/2015), que los europeos tenían la tez oscura, hace 8.000 años. </a:t>
            </a:r>
            <a:r>
              <a:rPr lang="es-ES" sz="2200" b="1" dirty="0">
                <a:solidFill>
                  <a:srgbClr val="002060"/>
                </a:solidFill>
                <a:hlinkClick r:id="rId2"/>
              </a:rPr>
              <a:t>http://www.abc.es/ciencia/20150408/abci-europeos-blacos-piel-negra-201504081645.html</a:t>
            </a:r>
            <a:r>
              <a:rPr lang="es-ES" sz="2200" b="1" dirty="0">
                <a:solidFill>
                  <a:srgbClr val="002060"/>
                </a:solidFill>
              </a:rPr>
              <a:t> El estudio se basa en el ADN, habiendo siro encontrado ADN subsahariano entre  estos primero pobladores de Europa.  Este puede ser un indicio de una presencia y, quizás,  de una  influencia tardía de la cultura africana en el Mediterráneo, que puede haber dejado sus huellas.   </a:t>
            </a:r>
          </a:p>
          <a:p>
            <a:r>
              <a:rPr lang="es-ES" sz="2200" b="1" dirty="0">
                <a:solidFill>
                  <a:srgbClr val="002060"/>
                </a:solidFill>
              </a:rPr>
              <a:t>Otros investigadores, como FRANK M. SNOWDEN JR (1911-2007), que fue el primero profesor negro de la Universidad de Howard, demuestra la presencia del negro en el mundo antiguo. En sus libros, destaca que la figura del negro en la Antigüedad no estaba vinculada a la esclavitud, visto que esta situación no se guardaba relación al color de la piel y si con cuestiones de dominación militar o política, habiendo incluso esclavos blancos.</a:t>
            </a:r>
          </a:p>
          <a:p>
            <a:r>
              <a:rPr lang="es-ES" sz="2200" b="1" dirty="0">
                <a:solidFill>
                  <a:srgbClr val="002060"/>
                </a:solidFill>
              </a:rPr>
              <a:t>Según sus estudios, los negros estaban integrados a la sociedad mediterránea, y su presencia no se limitaba a África, pero se extendía también a Grecia y Roma, como demuestran varios registros encontrados, como ilustraciones en cerámica, estatuas, entre otros. </a:t>
            </a:r>
            <a:endParaRPr lang="es-ES" sz="2200" dirty="0">
              <a:solidFill>
                <a:srgbClr val="002060"/>
              </a:solidFill>
            </a:endParaRPr>
          </a:p>
          <a:p>
            <a:r>
              <a:rPr lang="es-ES" sz="2200" b="1" dirty="0">
                <a:solidFill>
                  <a:srgbClr val="002060"/>
                </a:solidFill>
              </a:rPr>
              <a:t>[Ver: SNOWDEN JR, Frank: “</a:t>
            </a:r>
            <a:r>
              <a:rPr lang="es-ES" sz="2200" b="1" dirty="0" err="1">
                <a:solidFill>
                  <a:srgbClr val="002060"/>
                </a:solidFill>
              </a:rPr>
              <a:t>Before</a:t>
            </a:r>
            <a:r>
              <a:rPr lang="es-ES" sz="2200" b="1" dirty="0">
                <a:solidFill>
                  <a:srgbClr val="002060"/>
                </a:solidFill>
              </a:rPr>
              <a:t> color </a:t>
            </a:r>
            <a:r>
              <a:rPr lang="es-ES" sz="2200" b="1" dirty="0" err="1">
                <a:solidFill>
                  <a:srgbClr val="002060"/>
                </a:solidFill>
              </a:rPr>
              <a:t>prejudice</a:t>
            </a:r>
            <a:r>
              <a:rPr lang="es-ES" sz="2200" b="1" dirty="0">
                <a:solidFill>
                  <a:srgbClr val="002060"/>
                </a:solidFill>
              </a:rPr>
              <a:t>”(1983); “Black in </a:t>
            </a:r>
            <a:r>
              <a:rPr lang="es-ES" sz="2200" b="1" dirty="0" err="1">
                <a:solidFill>
                  <a:srgbClr val="002060"/>
                </a:solidFill>
              </a:rPr>
              <a:t>Antiguity</a:t>
            </a:r>
            <a:r>
              <a:rPr lang="es-ES" sz="2200" b="1" dirty="0">
                <a:solidFill>
                  <a:srgbClr val="002060"/>
                </a:solidFill>
              </a:rPr>
              <a:t>”(1970)]</a:t>
            </a:r>
          </a:p>
          <a:p>
            <a:r>
              <a:rPr lang="es-ES" sz="2600" b="1" dirty="0">
                <a:solidFill>
                  <a:srgbClr val="002060"/>
                </a:solidFill>
              </a:rPr>
              <a:t>Sin llegar a una conclusión definitiva al respeto, podemos inferir que los trazos culturales que vinculan la cultura africana a la del mundo greco-latino antiguo son inequívocos y se manifiestas en los mitos o mismo en los cultos tradicionales. Muchos de estos elementos siguen existiendo en el Candomblé. En cierto sentido, podemos afirmar que al estudiar estas manifestaciones, nos deparamos con  verdaderos </a:t>
            </a:r>
            <a:r>
              <a:rPr lang="es-ES" sz="2600" b="1" i="1" dirty="0">
                <a:solidFill>
                  <a:srgbClr val="002060"/>
                </a:solidFill>
              </a:rPr>
              <a:t>fósiles vivos </a:t>
            </a:r>
            <a:r>
              <a:rPr lang="es-ES" sz="2600" b="1" dirty="0">
                <a:solidFill>
                  <a:srgbClr val="002060"/>
                </a:solidFill>
              </a:rPr>
              <a:t>de una cultura que ya no existe en el mundo occidental, aunque predominó en todo el Mundo Antiguo, sobretodo en el Mediterráneo</a:t>
            </a:r>
            <a:r>
              <a:rPr lang="es-ES" sz="2200" dirty="0">
                <a:solidFill>
                  <a:srgbClr val="002060"/>
                </a:solidFill>
              </a:rPr>
              <a:t>.    </a:t>
            </a:r>
          </a:p>
        </p:txBody>
      </p:sp>
      <p:sp>
        <p:nvSpPr>
          <p:cNvPr id="4" name="Título 1"/>
          <p:cNvSpPr>
            <a:spLocks noGrp="1"/>
          </p:cNvSpPr>
          <p:nvPr>
            <p:ph type="title"/>
          </p:nvPr>
        </p:nvSpPr>
        <p:spPr>
          <a:xfrm>
            <a:off x="0" y="1"/>
            <a:ext cx="12192000" cy="1690688"/>
          </a:xfrm>
          <a:solidFill>
            <a:srgbClr val="00B0F0"/>
          </a:solidFill>
        </p:spPr>
        <p:txBody>
          <a:bodyPr>
            <a:normAutofit/>
          </a:bodyPr>
          <a:lstStyle/>
          <a:p>
            <a:pPr algn="ctr"/>
            <a:r>
              <a:rPr lang="es-ES" sz="3600" b="1" dirty="0"/>
              <a:t>                                  Flujos Mediterráneo y Proto-mediterráneo                      </a:t>
            </a:r>
            <a:br>
              <a:rPr lang="es-ES" sz="3600" b="1" dirty="0"/>
            </a:br>
            <a:r>
              <a:rPr lang="es-ES" sz="3200" b="1" dirty="0"/>
              <a:t>Relaciones entre África y el Mundo Antiguo </a:t>
            </a:r>
            <a:endParaRPr lang="es-ES" sz="3200" dirty="0"/>
          </a:p>
        </p:txBody>
      </p:sp>
    </p:spTree>
    <p:extLst>
      <p:ext uri="{BB962C8B-B14F-4D97-AF65-F5344CB8AC3E}">
        <p14:creationId xmlns:p14="http://schemas.microsoft.com/office/powerpoint/2010/main" val="663473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0369" y="2451229"/>
            <a:ext cx="2813666" cy="3517083"/>
          </a:xfrm>
        </p:spPr>
      </p:pic>
      <p:sp>
        <p:nvSpPr>
          <p:cNvPr id="5" name="Título 1"/>
          <p:cNvSpPr>
            <a:spLocks noGrp="1"/>
          </p:cNvSpPr>
          <p:nvPr>
            <p:ph type="title"/>
          </p:nvPr>
        </p:nvSpPr>
        <p:spPr>
          <a:xfrm>
            <a:off x="0" y="1"/>
            <a:ext cx="12192000" cy="1690688"/>
          </a:xfrm>
          <a:solidFill>
            <a:srgbClr val="00B0F0"/>
          </a:solidFill>
        </p:spPr>
        <p:txBody>
          <a:bodyPr>
            <a:noAutofit/>
          </a:bodyPr>
          <a:lstStyle/>
          <a:p>
            <a:pPr algn="ctr"/>
            <a:r>
              <a:rPr lang="es-ES" sz="3200" b="1" dirty="0"/>
              <a:t>	                                  </a:t>
            </a:r>
            <a:r>
              <a:rPr lang="es-ES" sz="2900" b="1" dirty="0"/>
              <a:t>Flujos Mediterráneo y Proto Mediterráneo </a:t>
            </a:r>
            <a:br>
              <a:rPr lang="es-ES" sz="2900" dirty="0"/>
            </a:br>
            <a:r>
              <a:rPr lang="es-ES" sz="2900" b="1" dirty="0"/>
              <a:t>Relaciones entre África y el Mundo Antiguo </a:t>
            </a:r>
          </a:p>
        </p:txBody>
      </p:sp>
      <p:sp>
        <p:nvSpPr>
          <p:cNvPr id="7" name="CuadroTexto 6"/>
          <p:cNvSpPr txBox="1"/>
          <p:nvPr/>
        </p:nvSpPr>
        <p:spPr>
          <a:xfrm>
            <a:off x="1130369" y="5968312"/>
            <a:ext cx="3227351" cy="738664"/>
          </a:xfrm>
          <a:prstGeom prst="rect">
            <a:avLst/>
          </a:prstGeom>
          <a:noFill/>
        </p:spPr>
        <p:txBody>
          <a:bodyPr wrap="square" rtlCol="0">
            <a:spAutoFit/>
          </a:bodyPr>
          <a:lstStyle/>
          <a:p>
            <a:r>
              <a:rPr lang="es-ES" sz="1400" dirty="0"/>
              <a:t>Griego; </a:t>
            </a:r>
            <a:r>
              <a:rPr lang="es-ES" sz="1400" dirty="0" err="1"/>
              <a:t>Thyreatis</a:t>
            </a:r>
            <a:r>
              <a:rPr lang="es-ES" sz="1400" dirty="0"/>
              <a:t> (Peloponeso), Siglo II, De Mármol. H: 27,3. </a:t>
            </a:r>
            <a:r>
              <a:rPr lang="es-ES" sz="1400" dirty="0" err="1"/>
              <a:t>Cm.Berlín</a:t>
            </a:r>
            <a:r>
              <a:rPr lang="es-ES" sz="1400" dirty="0"/>
              <a:t>, </a:t>
            </a:r>
            <a:r>
              <a:rPr lang="es-ES" sz="1400" dirty="0" err="1"/>
              <a:t>Staatliche</a:t>
            </a:r>
            <a:r>
              <a:rPr lang="es-ES" sz="1400" dirty="0"/>
              <a:t> </a:t>
            </a:r>
            <a:r>
              <a:rPr lang="es-ES" sz="1400" dirty="0" err="1"/>
              <a:t>Museen</a:t>
            </a:r>
            <a:r>
              <a:rPr lang="es-ES" sz="1400" dirty="0"/>
              <a:t>, </a:t>
            </a:r>
            <a:r>
              <a:rPr lang="es-ES" sz="1400" dirty="0" err="1"/>
              <a:t>Antikensammlung</a:t>
            </a:r>
            <a:r>
              <a:rPr lang="es-ES" sz="1400" dirty="0"/>
              <a:t>, </a:t>
            </a:r>
            <a:r>
              <a:rPr lang="es-ES" sz="1400" dirty="0" err="1"/>
              <a:t>Sk</a:t>
            </a:r>
            <a:r>
              <a:rPr lang="es-ES" sz="1400" dirty="0"/>
              <a:t> 1503.</a:t>
            </a:r>
          </a:p>
        </p:txBody>
      </p:sp>
      <p:sp>
        <p:nvSpPr>
          <p:cNvPr id="8" name="Rectángulo 7"/>
          <p:cNvSpPr/>
          <p:nvPr/>
        </p:nvSpPr>
        <p:spPr>
          <a:xfrm>
            <a:off x="838200" y="1649438"/>
            <a:ext cx="3105835" cy="830997"/>
          </a:xfrm>
          <a:prstGeom prst="rect">
            <a:avLst/>
          </a:prstGeom>
        </p:spPr>
        <p:txBody>
          <a:bodyPr wrap="square">
            <a:spAutoFit/>
          </a:bodyPr>
          <a:lstStyle/>
          <a:p>
            <a:r>
              <a:rPr lang="es-ES" sz="1600" dirty="0" err="1">
                <a:solidFill>
                  <a:srgbClr val="002060"/>
                </a:solidFill>
              </a:rPr>
              <a:t>Memnon</a:t>
            </a:r>
            <a:r>
              <a:rPr lang="es-ES" sz="1600" dirty="0">
                <a:solidFill>
                  <a:srgbClr val="002060"/>
                </a:solidFill>
              </a:rPr>
              <a:t> fue discípulo y protegido del filósofo griego Herodes Ático, Sofista del siglo II.</a:t>
            </a:r>
          </a:p>
        </p:txBody>
      </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2343" y="2480435"/>
            <a:ext cx="2701457" cy="4012458"/>
          </a:xfrm>
          <a:prstGeom prst="rect">
            <a:avLst/>
          </a:prstGeom>
        </p:spPr>
      </p:pic>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760" y="2480435"/>
            <a:ext cx="3244858" cy="3566485"/>
          </a:xfrm>
          <a:prstGeom prst="rect">
            <a:avLst/>
          </a:prstGeom>
        </p:spPr>
      </p:pic>
      <p:sp>
        <p:nvSpPr>
          <p:cNvPr id="3" name="CuadroTexto 2"/>
          <p:cNvSpPr txBox="1"/>
          <p:nvPr/>
        </p:nvSpPr>
        <p:spPr>
          <a:xfrm>
            <a:off x="4675760" y="6149772"/>
            <a:ext cx="3244858" cy="584775"/>
          </a:xfrm>
          <a:prstGeom prst="rect">
            <a:avLst/>
          </a:prstGeom>
          <a:noFill/>
        </p:spPr>
        <p:txBody>
          <a:bodyPr wrap="square" rtlCol="0">
            <a:spAutoFit/>
          </a:bodyPr>
          <a:lstStyle/>
          <a:p>
            <a:r>
              <a:rPr lang="es-ES" sz="1600" b="1" i="1" dirty="0"/>
              <a:t>Pareja de Panaderos. </a:t>
            </a:r>
            <a:r>
              <a:rPr lang="es-ES" sz="1600" dirty="0"/>
              <a:t>Fresco de Pompeya, siglo I.</a:t>
            </a:r>
            <a:endParaRPr lang="es-ES" sz="1600" b="1" i="1" dirty="0"/>
          </a:p>
        </p:txBody>
      </p:sp>
    </p:spTree>
    <p:extLst>
      <p:ext uri="{BB962C8B-B14F-4D97-AF65-F5344CB8AC3E}">
        <p14:creationId xmlns:p14="http://schemas.microsoft.com/office/powerpoint/2010/main" val="33722931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85000" lnSpcReduction="10000"/>
          </a:bodyPr>
          <a:lstStyle/>
          <a:p>
            <a:pPr marL="0" indent="0">
              <a:buNone/>
            </a:pPr>
            <a:r>
              <a:rPr lang="es-ES" sz="2400" b="1" dirty="0">
                <a:solidFill>
                  <a:srgbClr val="002060"/>
                </a:solidFill>
              </a:rPr>
              <a:t>EL</a:t>
            </a:r>
            <a:r>
              <a:rPr lang="es-ES" sz="2400" dirty="0">
                <a:solidFill>
                  <a:srgbClr val="002060"/>
                </a:solidFill>
              </a:rPr>
              <a:t> </a:t>
            </a:r>
            <a:r>
              <a:rPr lang="es-ES" sz="2400" b="1" i="1" dirty="0">
                <a:solidFill>
                  <a:srgbClr val="002060"/>
                </a:solidFill>
              </a:rPr>
              <a:t>TEATRO VECU</a:t>
            </a:r>
          </a:p>
          <a:p>
            <a:r>
              <a:rPr lang="es-ES" sz="2400" dirty="0">
                <a:solidFill>
                  <a:srgbClr val="002060"/>
                </a:solidFill>
              </a:rPr>
              <a:t>Según </a:t>
            </a:r>
            <a:r>
              <a:rPr lang="es-ES" sz="2400" dirty="0" err="1">
                <a:solidFill>
                  <a:srgbClr val="002060"/>
                </a:solidFill>
              </a:rPr>
              <a:t>Bertand</a:t>
            </a:r>
            <a:r>
              <a:rPr lang="es-ES" sz="2400" dirty="0">
                <a:solidFill>
                  <a:srgbClr val="002060"/>
                </a:solidFill>
              </a:rPr>
              <a:t> Hell, Michel Leiris y Alfred Métraux definían los rituales africanos que estudiaban, el etíope y los haitianos, respectivamente, como </a:t>
            </a:r>
            <a:r>
              <a:rPr lang="es-ES" sz="2400" i="1" dirty="0">
                <a:solidFill>
                  <a:srgbClr val="002060"/>
                </a:solidFill>
              </a:rPr>
              <a:t>'teatro vecu'</a:t>
            </a:r>
            <a:r>
              <a:rPr lang="es-ES" sz="2400" dirty="0">
                <a:solidFill>
                  <a:srgbClr val="002060"/>
                </a:solidFill>
              </a:rPr>
              <a:t>, una especie de </a:t>
            </a:r>
            <a:r>
              <a:rPr lang="es-ES" sz="2400" i="1" dirty="0">
                <a:solidFill>
                  <a:srgbClr val="002060"/>
                </a:solidFill>
              </a:rPr>
              <a:t>drama </a:t>
            </a:r>
            <a:r>
              <a:rPr lang="es-ES" sz="2400" dirty="0">
                <a:solidFill>
                  <a:srgbClr val="002060"/>
                </a:solidFill>
              </a:rPr>
              <a:t>teatral muy prójimo al que Grotowski definiría como performance, que significa 'no actuar' pero si  </a:t>
            </a:r>
            <a:r>
              <a:rPr lang="es-ES" sz="2400" i="1" dirty="0">
                <a:solidFill>
                  <a:srgbClr val="002060"/>
                </a:solidFill>
              </a:rPr>
              <a:t>'vivenciar la experiencia </a:t>
            </a:r>
            <a:r>
              <a:rPr lang="es-ES" sz="2400" i="1" dirty="0" err="1">
                <a:solidFill>
                  <a:srgbClr val="002060"/>
                </a:solidFill>
              </a:rPr>
              <a:t>performativa</a:t>
            </a:r>
            <a:r>
              <a:rPr lang="es-ES" sz="2400" i="1" dirty="0">
                <a:solidFill>
                  <a:srgbClr val="002060"/>
                </a:solidFill>
              </a:rPr>
              <a:t>'</a:t>
            </a:r>
            <a:r>
              <a:rPr lang="es-ES" sz="2400" dirty="0">
                <a:solidFill>
                  <a:srgbClr val="002060"/>
                </a:solidFill>
              </a:rPr>
              <a:t>.</a:t>
            </a:r>
          </a:p>
          <a:p>
            <a:r>
              <a:rPr lang="es-ES" sz="2400" dirty="0">
                <a:solidFill>
                  <a:srgbClr val="002060"/>
                </a:solidFill>
              </a:rPr>
              <a:t>De acuerdo con B. Hell, esta línea de investigación tuvo grande impulso en los años 50 y 60, propulsada por los trabajos de Michel Leiris, Alfred Métraux y Roger Bastide, pero cayó en el olvido con el Estructuralismo de Claude Levi-Strauss, que apuntaba en otra dirección. Por eso, indica Hell que aún hay mucho por descubrir en este campo.  </a:t>
            </a:r>
          </a:p>
          <a:p>
            <a:r>
              <a:rPr lang="es-ES" sz="2400" dirty="0">
                <a:solidFill>
                  <a:srgbClr val="002060"/>
                </a:solidFill>
              </a:rPr>
              <a:t>El </a:t>
            </a:r>
            <a:r>
              <a:rPr lang="es-ES" sz="2400" i="1" dirty="0">
                <a:solidFill>
                  <a:srgbClr val="002060"/>
                </a:solidFill>
              </a:rPr>
              <a:t>no-actuar</a:t>
            </a:r>
            <a:r>
              <a:rPr lang="es-ES" sz="2400" dirty="0">
                <a:solidFill>
                  <a:srgbClr val="002060"/>
                </a:solidFill>
              </a:rPr>
              <a:t> del performer se vincula al ritual, a la memoria y a la apertura de la percepción. </a:t>
            </a:r>
          </a:p>
          <a:p>
            <a:r>
              <a:rPr lang="es-ES" sz="2200" dirty="0">
                <a:solidFill>
                  <a:srgbClr val="002060"/>
                </a:solidFill>
              </a:rPr>
              <a:t>Lo que propone Bertrand Hell con esta posibilidad es algo que no se vincula a los elementos formales y si al vínculo imaginario y sensitivo que se establece entre los participantes de un ritual, así como en el ‘teatro vecu’, que puede ser algo profundo,  significativo y transformador para ambos.</a:t>
            </a:r>
          </a:p>
          <a:p>
            <a:r>
              <a:rPr lang="es-ES" sz="2200" dirty="0">
                <a:solidFill>
                  <a:srgbClr val="002060"/>
                </a:solidFill>
              </a:rPr>
              <a:t>Por otra parte, Métraux (1955) afirma que la identificación de los occidentales con estos rituales, se debe a una memoria colectiva común, desarrollada  en lo que llama </a:t>
            </a:r>
            <a:r>
              <a:rPr lang="es-ES" sz="2200" i="1" dirty="0">
                <a:solidFill>
                  <a:srgbClr val="002060"/>
                </a:solidFill>
              </a:rPr>
              <a:t>proto-mediterraneo.</a:t>
            </a:r>
            <a:r>
              <a:rPr lang="es-ES" sz="2200" dirty="0">
                <a:solidFill>
                  <a:srgbClr val="002060"/>
                </a:solidFill>
              </a:rPr>
              <a:t> </a:t>
            </a:r>
          </a:p>
          <a:p>
            <a:endParaRPr lang="es-ES" sz="2200" b="1" dirty="0">
              <a:solidFill>
                <a:srgbClr val="002060"/>
              </a:solidFill>
            </a:endParaRPr>
          </a:p>
        </p:txBody>
      </p:sp>
      <p:sp>
        <p:nvSpPr>
          <p:cNvPr id="5" name="Título 1"/>
          <p:cNvSpPr>
            <a:spLocks noGrp="1"/>
          </p:cNvSpPr>
          <p:nvPr>
            <p:ph type="title"/>
          </p:nvPr>
        </p:nvSpPr>
        <p:spPr>
          <a:xfrm>
            <a:off x="0" y="1"/>
            <a:ext cx="12192000" cy="1690688"/>
          </a:xfrm>
          <a:solidFill>
            <a:srgbClr val="00B0F0"/>
          </a:solidFill>
        </p:spPr>
        <p:txBody>
          <a:bodyPr>
            <a:normAutofit/>
          </a:bodyPr>
          <a:lstStyle/>
          <a:p>
            <a:pPr algn="ctr"/>
            <a:r>
              <a:rPr lang="es-ES" sz="3600" b="1" dirty="0"/>
              <a:t>                                  Flujos Mediterráneo y Proto-mediterráneo                      </a:t>
            </a:r>
            <a:br>
              <a:rPr lang="es-ES" sz="3600" b="1" dirty="0"/>
            </a:br>
            <a:r>
              <a:rPr lang="es-ES" sz="3200" b="1" dirty="0"/>
              <a:t>Relaciones entre África y el Mundo Antiguo </a:t>
            </a:r>
            <a:endParaRPr lang="es-ES" sz="3200" dirty="0"/>
          </a:p>
        </p:txBody>
      </p:sp>
    </p:spTree>
    <p:extLst>
      <p:ext uri="{BB962C8B-B14F-4D97-AF65-F5344CB8AC3E}">
        <p14:creationId xmlns:p14="http://schemas.microsoft.com/office/powerpoint/2010/main" val="24884978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2000" cy="1690688"/>
          </a:xfrm>
          <a:solidFill>
            <a:srgbClr val="92D050"/>
          </a:solidFill>
        </p:spPr>
        <p:txBody>
          <a:bodyPr>
            <a:normAutofit/>
          </a:bodyPr>
          <a:lstStyle/>
          <a:p>
            <a:r>
              <a:rPr lang="es-ES" sz="4000" b="1" dirty="0"/>
              <a:t>MEDIACIÓN PSICOSOCIAL</a:t>
            </a:r>
            <a:br>
              <a:rPr lang="es-ES" sz="3200" b="1" dirty="0"/>
            </a:br>
            <a:r>
              <a:rPr lang="es-ES" sz="3200" b="1" dirty="0"/>
              <a:t>                                                                         </a:t>
            </a:r>
            <a:r>
              <a:rPr lang="es-ES" sz="3600" b="1" dirty="0"/>
              <a:t>Diálogos Interdisciplinares</a:t>
            </a:r>
            <a:r>
              <a:rPr lang="es-ES" sz="3200" b="1" dirty="0"/>
              <a:t> Cosmogonía, Sistema de Valores y Prácticas Rituales del Candomblé </a:t>
            </a:r>
            <a:endParaRPr lang="es-ES" sz="3200"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53000" y="2705894"/>
            <a:ext cx="2286000" cy="2590800"/>
          </a:xfrm>
        </p:spPr>
      </p:pic>
      <p:sp>
        <p:nvSpPr>
          <p:cNvPr id="9" name="CuadroTexto 8"/>
          <p:cNvSpPr txBox="1"/>
          <p:nvPr/>
        </p:nvSpPr>
        <p:spPr>
          <a:xfrm>
            <a:off x="4684134" y="1825625"/>
            <a:ext cx="6706031" cy="4739759"/>
          </a:xfrm>
          <a:prstGeom prst="rect">
            <a:avLst/>
          </a:prstGeom>
          <a:solidFill>
            <a:schemeClr val="accent2">
              <a:lumMod val="20000"/>
              <a:lumOff val="80000"/>
            </a:schemeClr>
          </a:solidFill>
        </p:spPr>
        <p:txBody>
          <a:bodyPr wrap="square" rtlCol="0">
            <a:spAutoFit/>
          </a:bodyPr>
          <a:lstStyle/>
          <a:p>
            <a:r>
              <a:rPr lang="es-ES" sz="1600" b="1" dirty="0"/>
              <a:t>CONCEPTOS </a:t>
            </a:r>
            <a:r>
              <a:rPr lang="es-ES" sz="1100" b="1" dirty="0"/>
              <a:t>(SALAMI y RIBEIRO, 2011)</a:t>
            </a:r>
            <a:endParaRPr lang="es-ES" sz="1600" b="1" dirty="0"/>
          </a:p>
          <a:p>
            <a:pPr marL="285750" indent="-285750">
              <a:buFont typeface="Arial" panose="020B0604020202020204" pitchFamily="34" charset="0"/>
              <a:buChar char="•"/>
            </a:pPr>
            <a:r>
              <a:rPr lang="es-ES" sz="1400" b="1" dirty="0"/>
              <a:t>AXÉ: Energía vital, poder de realización. Puede ser transmitido, recibido, preservado, acumulado o perdido. Necesita cuidado para su preservación. Aumenta cuando es compartido. </a:t>
            </a:r>
          </a:p>
          <a:p>
            <a:pPr marL="285750" indent="-285750">
              <a:buFont typeface="Arial" panose="020B0604020202020204" pitchFamily="34" charset="0"/>
              <a:buChar char="•"/>
            </a:pPr>
            <a:r>
              <a:rPr lang="es-ES" sz="1400" b="1" dirty="0"/>
              <a:t>EBÓ:  ofrenda, restitución del equilibrio. </a:t>
            </a:r>
          </a:p>
          <a:p>
            <a:pPr marL="285750" indent="-285750">
              <a:buFont typeface="Arial" panose="020B0604020202020204" pitchFamily="34" charset="0"/>
              <a:buChar char="•"/>
            </a:pPr>
            <a:r>
              <a:rPr lang="es-ES" sz="1400" b="1" dirty="0"/>
              <a:t>ORÁCULO: comunicación entre los mundos. Indica problemas y soluciones.</a:t>
            </a:r>
          </a:p>
          <a:p>
            <a:pPr marL="285750" indent="-285750">
              <a:buFont typeface="Arial" panose="020B0604020202020204" pitchFamily="34" charset="0"/>
              <a:buChar char="•"/>
            </a:pPr>
            <a:r>
              <a:rPr lang="es-ES" sz="1400" b="1" dirty="0"/>
              <a:t>INICIACIÓN: transmisión del AXÉ,  que propicia la adquisición del conocimiento.</a:t>
            </a:r>
          </a:p>
          <a:p>
            <a:pPr marL="285750" indent="-285750">
              <a:buFont typeface="Arial" panose="020B0604020202020204" pitchFamily="34" charset="0"/>
              <a:buChar char="•"/>
            </a:pPr>
            <a:r>
              <a:rPr lang="es-ES" sz="1400" b="1" dirty="0"/>
              <a:t>OFÓ: palabras; encantamiento. </a:t>
            </a:r>
          </a:p>
          <a:p>
            <a:pPr marL="285750" indent="-285750">
              <a:buFont typeface="Arial" panose="020B0604020202020204" pitchFamily="34" charset="0"/>
              <a:buChar char="•"/>
            </a:pPr>
            <a:r>
              <a:rPr lang="es-ES" sz="1400" b="1" dirty="0"/>
              <a:t>ÒÒGÙN: Medicina y Magia</a:t>
            </a:r>
          </a:p>
          <a:p>
            <a:pPr marL="285750" indent="-285750">
              <a:buFont typeface="Arial" panose="020B0604020202020204" pitchFamily="34" charset="0"/>
              <a:buChar char="•"/>
            </a:pPr>
            <a:r>
              <a:rPr lang="es-ES" sz="1400" b="1" dirty="0"/>
              <a:t>ABIKU: muerte precoz (literalmente: ‘nascido para morir’).</a:t>
            </a:r>
          </a:p>
          <a:p>
            <a:pPr marL="285750" indent="-285750">
              <a:buFont typeface="Arial" panose="020B0604020202020204" pitchFamily="34" charset="0"/>
              <a:buChar char="•"/>
            </a:pPr>
            <a:r>
              <a:rPr lang="es-ES" sz="1400" b="1" dirty="0"/>
              <a:t>IRE AIKÚ: longevidad (literalmente: ‘suerte de longevidad’).</a:t>
            </a:r>
          </a:p>
          <a:p>
            <a:pPr marL="285750" indent="-285750">
              <a:buFont typeface="Arial" panose="020B0604020202020204" pitchFamily="34" charset="0"/>
              <a:buChar char="•"/>
            </a:pPr>
            <a:endParaRPr lang="es-ES" sz="1400" b="1" dirty="0"/>
          </a:p>
          <a:p>
            <a:r>
              <a:rPr lang="es-ES" sz="1600" b="1" dirty="0"/>
              <a:t>VIRTUDES: </a:t>
            </a:r>
            <a:r>
              <a:rPr lang="es-ES" sz="1400" b="1" dirty="0"/>
              <a:t>Paciencia; Humildad; Generosidad; Perdón; Honestidad; Respeto.</a:t>
            </a:r>
            <a:endParaRPr lang="es-ES" sz="1600" b="1" dirty="0"/>
          </a:p>
          <a:p>
            <a:endParaRPr lang="es-ES" sz="1600" b="1" dirty="0"/>
          </a:p>
          <a:p>
            <a:r>
              <a:rPr lang="es-ES" sz="1600" b="1" dirty="0"/>
              <a:t>ENIYAN </a:t>
            </a:r>
            <a:r>
              <a:rPr lang="es-ES" sz="1100" dirty="0"/>
              <a:t>( SALAMI y RIBEIRO, 2011; DINGEMANSE, 2006)</a:t>
            </a:r>
            <a:endParaRPr lang="es-ES" sz="1100" b="1" dirty="0"/>
          </a:p>
          <a:p>
            <a:r>
              <a:rPr lang="es-ES" sz="1400" b="1" dirty="0"/>
              <a:t>Persona, compuesta por distintas partes:</a:t>
            </a:r>
          </a:p>
          <a:p>
            <a:pPr marL="285750" indent="-285750">
              <a:buFont typeface="Arial" panose="020B0604020202020204" pitchFamily="34" charset="0"/>
              <a:buChar char="•"/>
            </a:pPr>
            <a:r>
              <a:rPr lang="es-ES" sz="1400" b="1" dirty="0"/>
              <a:t>ARA – CUERPO // OJIJI (cuerpo astral, fantasma).</a:t>
            </a:r>
          </a:p>
          <a:p>
            <a:pPr marL="285750" indent="-285750">
              <a:buFont typeface="Arial" panose="020B0604020202020204" pitchFamily="34" charset="0"/>
              <a:buChar char="•"/>
            </a:pPr>
            <a:r>
              <a:rPr lang="es-ES" sz="1400" b="1" dirty="0"/>
              <a:t>ORI – CABEZA – DESTINO.</a:t>
            </a:r>
          </a:p>
          <a:p>
            <a:pPr marL="285750" indent="-285750">
              <a:buFont typeface="Arial" panose="020B0604020202020204" pitchFamily="34" charset="0"/>
              <a:buChar char="•"/>
            </a:pPr>
            <a:r>
              <a:rPr lang="es-ES" sz="1400" b="1" dirty="0"/>
              <a:t>OKAN – CORAZON – PENSAMIENTO. </a:t>
            </a:r>
          </a:p>
          <a:p>
            <a:pPr marL="285750" indent="-285750">
              <a:buFont typeface="Arial" panose="020B0604020202020204" pitchFamily="34" charset="0"/>
              <a:buChar char="•"/>
            </a:pPr>
            <a:r>
              <a:rPr lang="es-ES" sz="1400" b="1" dirty="0"/>
              <a:t>EMI – SOPLO DIVINO/ RESPIRACIÓN.</a:t>
            </a:r>
          </a:p>
          <a:p>
            <a:pPr marL="285750" indent="-285750">
              <a:buFont typeface="Arial" panose="020B0604020202020204" pitchFamily="34" charset="0"/>
              <a:buChar char="•"/>
            </a:pPr>
            <a:r>
              <a:rPr lang="es-ES" sz="1400" b="1" dirty="0"/>
              <a:t>IWÁ – CARÁCTER – PERSONALIDAD. DE SU MANEJO DEPENDERÁ EL DESTINO.</a:t>
            </a:r>
          </a:p>
        </p:txBody>
      </p:sp>
      <p:pic>
        <p:nvPicPr>
          <p:cNvPr id="11" name="Imagen 10"/>
          <p:cNvPicPr>
            <a:picLocks noChangeAspect="1"/>
          </p:cNvPicPr>
          <p:nvPr/>
        </p:nvPicPr>
        <p:blipFill rotWithShape="1">
          <a:blip r:embed="rId2">
            <a:extLst>
              <a:ext uri="{28A0092B-C50C-407E-A947-70E740481C1C}">
                <a14:useLocalDpi xmlns:a14="http://schemas.microsoft.com/office/drawing/2010/main" val="0"/>
              </a:ext>
            </a:extLst>
          </a:blip>
          <a:srcRect t="8653" r="-2344" b="-3029"/>
          <a:stretch/>
        </p:blipFill>
        <p:spPr>
          <a:xfrm>
            <a:off x="838200" y="2685315"/>
            <a:ext cx="3389617" cy="3542506"/>
          </a:xfrm>
          <a:prstGeom prst="rect">
            <a:avLst/>
          </a:prstGeom>
        </p:spPr>
      </p:pic>
      <p:sp>
        <p:nvSpPr>
          <p:cNvPr id="12" name="CuadroTexto 11"/>
          <p:cNvSpPr txBox="1"/>
          <p:nvPr/>
        </p:nvSpPr>
        <p:spPr>
          <a:xfrm>
            <a:off x="838200" y="1947333"/>
            <a:ext cx="3344334" cy="400110"/>
          </a:xfrm>
          <a:prstGeom prst="rect">
            <a:avLst/>
          </a:prstGeom>
          <a:noFill/>
        </p:spPr>
        <p:txBody>
          <a:bodyPr wrap="square" rtlCol="0">
            <a:spAutoFit/>
          </a:bodyPr>
          <a:lstStyle/>
          <a:p>
            <a:r>
              <a:rPr lang="es-ES" b="1" dirty="0"/>
              <a:t>CALABAZA DE LA </a:t>
            </a:r>
            <a:r>
              <a:rPr lang="es-ES" sz="2000" b="1" dirty="0"/>
              <a:t>EXISTENCIA</a:t>
            </a:r>
          </a:p>
        </p:txBody>
      </p:sp>
    </p:spTree>
    <p:extLst>
      <p:ext uri="{BB962C8B-B14F-4D97-AF65-F5344CB8AC3E}">
        <p14:creationId xmlns:p14="http://schemas.microsoft.com/office/powerpoint/2010/main" val="2626595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idx="1"/>
          </p:nvPr>
        </p:nvPicPr>
        <p:blipFill>
          <a:blip r:embed="rId2"/>
          <a:stretch>
            <a:fillRect/>
          </a:stretch>
        </p:blipFill>
        <p:spPr>
          <a:xfrm>
            <a:off x="838200" y="2415462"/>
            <a:ext cx="2976722" cy="3362070"/>
          </a:xfrm>
          <a:prstGeom prst="rect">
            <a:avLst/>
          </a:prstGeom>
        </p:spPr>
      </p:pic>
      <p:sp>
        <p:nvSpPr>
          <p:cNvPr id="4" name="Título 1"/>
          <p:cNvSpPr>
            <a:spLocks noGrp="1"/>
          </p:cNvSpPr>
          <p:nvPr>
            <p:ph type="title"/>
          </p:nvPr>
        </p:nvSpPr>
        <p:spPr>
          <a:xfrm>
            <a:off x="0" y="1"/>
            <a:ext cx="12192000" cy="1690688"/>
          </a:xfrm>
          <a:solidFill>
            <a:srgbClr val="92D050"/>
          </a:solidFill>
        </p:spPr>
        <p:txBody>
          <a:bodyPr>
            <a:normAutofit/>
          </a:bodyPr>
          <a:lstStyle/>
          <a:p>
            <a:r>
              <a:rPr lang="es-ES" sz="3600" b="1" dirty="0"/>
              <a:t>                                                             </a:t>
            </a:r>
            <a:r>
              <a:rPr lang="es-ES" sz="4000" b="1" dirty="0"/>
              <a:t>Diálogos Interdisciplinares</a:t>
            </a:r>
            <a:br>
              <a:rPr lang="es-ES" sz="3600" b="1" dirty="0"/>
            </a:br>
            <a:r>
              <a:rPr lang="es-ES" sz="3600" b="1" dirty="0"/>
              <a:t>       </a:t>
            </a:r>
            <a:r>
              <a:rPr lang="es-ES" sz="3100" b="1" dirty="0"/>
              <a:t>Cosmogonía, Sistema de Valores y Prácticas Rituales del Candomblé </a:t>
            </a:r>
          </a:p>
        </p:txBody>
      </p:sp>
      <p:sp>
        <p:nvSpPr>
          <p:cNvPr id="6" name="Rectángulo 5"/>
          <p:cNvSpPr/>
          <p:nvPr/>
        </p:nvSpPr>
        <p:spPr>
          <a:xfrm>
            <a:off x="838200" y="5962341"/>
            <a:ext cx="2976722" cy="461665"/>
          </a:xfrm>
          <a:prstGeom prst="rect">
            <a:avLst/>
          </a:prstGeom>
        </p:spPr>
        <p:txBody>
          <a:bodyPr wrap="square">
            <a:spAutoFit/>
          </a:bodyPr>
          <a:lstStyle/>
          <a:p>
            <a:r>
              <a:rPr lang="es-ES" sz="1200" dirty="0">
                <a:latin typeface="Times New Roman" panose="02020603050405020304" pitchFamily="18" charset="0"/>
              </a:rPr>
              <a:t>DINGEMANSE, M. (2006). </a:t>
            </a:r>
            <a:r>
              <a:rPr lang="es-ES" sz="1200" b="1" dirty="0">
                <a:latin typeface="Times New Roman" panose="02020603050405020304" pitchFamily="18" charset="0"/>
              </a:rPr>
              <a:t>Ara </a:t>
            </a:r>
            <a:r>
              <a:rPr lang="es-ES" sz="1200" dirty="0">
                <a:latin typeface="Times New Roman" panose="02020603050405020304" pitchFamily="18" charset="0"/>
              </a:rPr>
              <a:t>‘cuerpo’, visión frontal</a:t>
            </a:r>
            <a:endParaRPr lang="es-ES" sz="1200" dirty="0"/>
          </a:p>
        </p:txBody>
      </p:sp>
      <p:pic>
        <p:nvPicPr>
          <p:cNvPr id="7" name="Imagen 6"/>
          <p:cNvPicPr>
            <a:picLocks noChangeAspect="1"/>
          </p:cNvPicPr>
          <p:nvPr/>
        </p:nvPicPr>
        <p:blipFill>
          <a:blip r:embed="rId3"/>
          <a:stretch>
            <a:fillRect/>
          </a:stretch>
        </p:blipFill>
        <p:spPr>
          <a:xfrm>
            <a:off x="4900795" y="2517596"/>
            <a:ext cx="2344067" cy="3604319"/>
          </a:xfrm>
          <a:prstGeom prst="rect">
            <a:avLst/>
          </a:prstGeom>
        </p:spPr>
      </p:pic>
      <p:pic>
        <p:nvPicPr>
          <p:cNvPr id="8" name="Imagen 7"/>
          <p:cNvPicPr>
            <a:picLocks noChangeAspect="1"/>
          </p:cNvPicPr>
          <p:nvPr/>
        </p:nvPicPr>
        <p:blipFill>
          <a:blip r:embed="rId4"/>
          <a:stretch>
            <a:fillRect/>
          </a:stretch>
        </p:blipFill>
        <p:spPr>
          <a:xfrm>
            <a:off x="8178277" y="2374698"/>
            <a:ext cx="3175523" cy="3443597"/>
          </a:xfrm>
          <a:prstGeom prst="rect">
            <a:avLst/>
          </a:prstGeom>
        </p:spPr>
      </p:pic>
      <p:sp>
        <p:nvSpPr>
          <p:cNvPr id="9" name="CuadroTexto 8"/>
          <p:cNvSpPr txBox="1"/>
          <p:nvPr/>
        </p:nvSpPr>
        <p:spPr>
          <a:xfrm rot="10800000" flipV="1">
            <a:off x="838200" y="1875497"/>
            <a:ext cx="10515600" cy="369332"/>
          </a:xfrm>
          <a:prstGeom prst="rect">
            <a:avLst/>
          </a:prstGeom>
          <a:noFill/>
        </p:spPr>
        <p:txBody>
          <a:bodyPr wrap="square" rtlCol="0">
            <a:spAutoFit/>
          </a:bodyPr>
          <a:lstStyle/>
          <a:p>
            <a:r>
              <a:rPr lang="es-ES" b="1" dirty="0"/>
              <a:t>ARA – Cuerpo, el Espacio (macrocosmos) y el ORI - Cabeza (microcosmos)</a:t>
            </a:r>
          </a:p>
        </p:txBody>
      </p:sp>
      <p:sp>
        <p:nvSpPr>
          <p:cNvPr id="10" name="CuadroTexto 9"/>
          <p:cNvSpPr txBox="1"/>
          <p:nvPr/>
        </p:nvSpPr>
        <p:spPr>
          <a:xfrm>
            <a:off x="7973122" y="6003104"/>
            <a:ext cx="3568390" cy="261610"/>
          </a:xfrm>
          <a:prstGeom prst="rect">
            <a:avLst/>
          </a:prstGeom>
          <a:noFill/>
        </p:spPr>
        <p:txBody>
          <a:bodyPr wrap="square" rtlCol="0">
            <a:spAutoFit/>
          </a:bodyPr>
          <a:lstStyle/>
          <a:p>
            <a:r>
              <a:rPr lang="es-ES" sz="1100" dirty="0"/>
              <a:t>FIRMINO PEREIRA, E. (2015). </a:t>
            </a:r>
            <a:r>
              <a:rPr lang="es-ES" sz="1100" i="1" dirty="0"/>
              <a:t>Orí:- Iniciación. </a:t>
            </a:r>
            <a:r>
              <a:rPr lang="es-ES" sz="1100" dirty="0"/>
              <a:t>El Ori (cabeza)</a:t>
            </a:r>
          </a:p>
        </p:txBody>
      </p:sp>
      <p:sp>
        <p:nvSpPr>
          <p:cNvPr id="11" name="CuadroTexto 10"/>
          <p:cNvSpPr txBox="1"/>
          <p:nvPr/>
        </p:nvSpPr>
        <p:spPr>
          <a:xfrm>
            <a:off x="4859930" y="6145121"/>
            <a:ext cx="2472140" cy="430887"/>
          </a:xfrm>
          <a:prstGeom prst="rect">
            <a:avLst/>
          </a:prstGeom>
          <a:noFill/>
        </p:spPr>
        <p:txBody>
          <a:bodyPr wrap="square" rtlCol="0">
            <a:spAutoFit/>
          </a:bodyPr>
          <a:lstStyle/>
          <a:p>
            <a:r>
              <a:rPr lang="es-ES" sz="1100" dirty="0"/>
              <a:t>ELBIEN DOS SANTOS (1975). </a:t>
            </a:r>
            <a:r>
              <a:rPr lang="es-ES" sz="1100" i="1" dirty="0"/>
              <a:t>Los puntos del universo</a:t>
            </a:r>
            <a:endParaRPr lang="es-ES" sz="1100" dirty="0"/>
          </a:p>
        </p:txBody>
      </p:sp>
    </p:spTree>
    <p:extLst>
      <p:ext uri="{BB962C8B-B14F-4D97-AF65-F5344CB8AC3E}">
        <p14:creationId xmlns:p14="http://schemas.microsoft.com/office/powerpoint/2010/main" val="4275187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xfrm>
            <a:off x="0" y="1"/>
            <a:ext cx="12192000" cy="1690688"/>
          </a:xfrm>
          <a:solidFill>
            <a:srgbClr val="92D050"/>
          </a:solidFill>
        </p:spPr>
        <p:txBody>
          <a:bodyPr>
            <a:normAutofit/>
          </a:bodyPr>
          <a:lstStyle/>
          <a:p>
            <a:r>
              <a:rPr lang="es-ES" sz="3600" b="1" dirty="0"/>
              <a:t>                                                             </a:t>
            </a:r>
            <a:r>
              <a:rPr lang="es-ES" sz="4000" b="1" dirty="0"/>
              <a:t>Diálogos Interdisciplinares</a:t>
            </a:r>
            <a:br>
              <a:rPr lang="es-ES" sz="3600" b="1" dirty="0"/>
            </a:br>
            <a:r>
              <a:rPr lang="es-ES" sz="3600" b="1" dirty="0"/>
              <a:t>                                     </a:t>
            </a:r>
            <a:r>
              <a:rPr lang="es-ES" sz="4000" b="1" dirty="0"/>
              <a:t>La Antropología Teatral</a:t>
            </a:r>
          </a:p>
        </p:txBody>
      </p:sp>
      <p:sp>
        <p:nvSpPr>
          <p:cNvPr id="3" name="Marcador de contenido 2"/>
          <p:cNvSpPr>
            <a:spLocks noGrp="1"/>
          </p:cNvSpPr>
          <p:nvPr>
            <p:ph sz="half" idx="1"/>
          </p:nvPr>
        </p:nvSpPr>
        <p:spPr/>
        <p:txBody>
          <a:bodyPr>
            <a:normAutofit fontScale="77500" lnSpcReduction="20000"/>
          </a:bodyPr>
          <a:lstStyle/>
          <a:p>
            <a:pPr marL="0" indent="0">
              <a:buNone/>
            </a:pPr>
            <a:endParaRPr lang="es-ES" sz="1800" dirty="0"/>
          </a:p>
          <a:p>
            <a:pPr marL="0" indent="0">
              <a:buNone/>
            </a:pPr>
            <a:endParaRPr lang="es-ES" sz="1900" dirty="0"/>
          </a:p>
          <a:p>
            <a:pPr marL="0" indent="0">
              <a:buNone/>
            </a:pPr>
            <a:r>
              <a:rPr lang="es-ES" sz="1900" dirty="0"/>
              <a:t>Jerzy Grotowski fue uno de los grandes renovadores del Teatro Contemporáneo y creador de la Antropología Teatral.</a:t>
            </a:r>
          </a:p>
          <a:p>
            <a:pPr marL="0" indent="0">
              <a:buNone/>
            </a:pPr>
            <a:r>
              <a:rPr lang="es-ES" sz="1900" dirty="0"/>
              <a:t>Empieza su trayectoria como actor y director, al recibir una beca para estudiar en el </a:t>
            </a:r>
            <a:r>
              <a:rPr lang="es-ES" sz="1900" i="1" dirty="0"/>
              <a:t>Teatro de Arte de Moscú</a:t>
            </a:r>
            <a:r>
              <a:rPr lang="es-ES" sz="1900" dirty="0"/>
              <a:t>,  en los 50, donde profundiza su conocimiento de las técnicas de Konstantin Stanislavski(1863-1938), con énfasis en sus últimas investigaciones sobre las </a:t>
            </a:r>
            <a:r>
              <a:rPr lang="es-ES" sz="1900" b="1" dirty="0"/>
              <a:t>acciones físicas</a:t>
            </a:r>
            <a:r>
              <a:rPr lang="es-ES" sz="1900" dirty="0"/>
              <a:t> que será una de las bases de su trabajo futuro. Así de las técnicas de </a:t>
            </a:r>
            <a:r>
              <a:rPr lang="es-ES" sz="1900" dirty="0" err="1"/>
              <a:t>Vsévolod</a:t>
            </a:r>
            <a:r>
              <a:rPr lang="es-ES" sz="1900" dirty="0"/>
              <a:t> </a:t>
            </a:r>
            <a:r>
              <a:rPr lang="es-ES" sz="1900" dirty="0" err="1"/>
              <a:t>Meyerhold</a:t>
            </a:r>
            <a:r>
              <a:rPr lang="es-ES" sz="1900" dirty="0"/>
              <a:t> (1874-1940). </a:t>
            </a:r>
          </a:p>
          <a:p>
            <a:pPr marL="0" indent="0">
              <a:buNone/>
            </a:pPr>
            <a:r>
              <a:rPr lang="es-ES" sz="1900" dirty="0"/>
              <a:t>Al regresar a Polonia, pasa a dirigir en 1959 el </a:t>
            </a:r>
            <a:r>
              <a:rPr lang="es-ES" sz="1900" b="1" i="1" dirty="0"/>
              <a:t>Teatro 13 </a:t>
            </a:r>
            <a:r>
              <a:rPr lang="es-ES" sz="1900" b="1" i="1" dirty="0" err="1"/>
              <a:t>Rezdów</a:t>
            </a:r>
            <a:r>
              <a:rPr lang="es-ES" sz="1900" b="1" i="1" dirty="0"/>
              <a:t> (El Teatro de las 13 Filas)</a:t>
            </a:r>
            <a:r>
              <a:rPr lang="es-ES" sz="1900" dirty="0"/>
              <a:t>, en Opole. En esta época conoce el entonces estudiante de teatro, </a:t>
            </a:r>
            <a:r>
              <a:rPr lang="es-ES" sz="1900" b="1" dirty="0"/>
              <a:t>Eugenio Barba</a:t>
            </a:r>
            <a:r>
              <a:rPr lang="es-ES" sz="1900" dirty="0"/>
              <a:t>, que será su asistente, entre 1962 y 1964. </a:t>
            </a:r>
            <a:r>
              <a:rPr lang="es-ES" sz="1900" b="1" dirty="0"/>
              <a:t>Barba </a:t>
            </a:r>
            <a:r>
              <a:rPr lang="es-ES" sz="1900" dirty="0"/>
              <a:t>contribuye activamente a la divulgación de su trabajo fuera de Polonia y en la publicación de su único libro </a:t>
            </a:r>
            <a:r>
              <a:rPr lang="es-ES" sz="1900" b="1" i="1" dirty="0"/>
              <a:t>“Hacia un Teatro Pobre”</a:t>
            </a:r>
            <a:r>
              <a:rPr lang="es-ES" sz="1900" dirty="0"/>
              <a:t>, con la primera edición en 1968. (Barba, 2000).</a:t>
            </a:r>
          </a:p>
          <a:p>
            <a:pPr marL="0" indent="0">
              <a:buNone/>
            </a:pPr>
            <a:r>
              <a:rPr lang="es-ES" sz="1900" dirty="0"/>
              <a:t>En 1965, su teatro se cambia a Wroclaw, con nombre de </a:t>
            </a:r>
            <a:r>
              <a:rPr lang="es-ES" sz="1900" b="1" i="1" dirty="0"/>
              <a:t>Teatro Laboratorio</a:t>
            </a:r>
            <a:r>
              <a:rPr lang="es-ES" sz="1900" dirty="0"/>
              <a:t>. La sede del </a:t>
            </a:r>
            <a:r>
              <a:rPr lang="es-ES" sz="1900" b="1" i="1" dirty="0"/>
              <a:t>Instituto Grotowski</a:t>
            </a:r>
            <a:r>
              <a:rPr lang="es-ES" sz="1900" dirty="0"/>
              <a:t>, en Polonia, sigue en esta misma ciudad. A los inicios del los 70,  Jerzy Grotowski deja definitivamente Polonia. </a:t>
            </a:r>
          </a:p>
        </p:txBody>
      </p:sp>
      <p:pic>
        <p:nvPicPr>
          <p:cNvPr id="12" name="Marcador de contenido 1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543969"/>
            <a:ext cx="5181600" cy="2914650"/>
          </a:xfrm>
        </p:spPr>
      </p:pic>
      <p:sp>
        <p:nvSpPr>
          <p:cNvPr id="14" name="Rectángulo 13"/>
          <p:cNvSpPr/>
          <p:nvPr/>
        </p:nvSpPr>
        <p:spPr>
          <a:xfrm>
            <a:off x="6269567" y="5458619"/>
            <a:ext cx="5084233" cy="584775"/>
          </a:xfrm>
          <a:prstGeom prst="rect">
            <a:avLst/>
          </a:prstGeom>
        </p:spPr>
        <p:txBody>
          <a:bodyPr wrap="square">
            <a:spAutoFit/>
          </a:bodyPr>
          <a:lstStyle/>
          <a:p>
            <a:r>
              <a:rPr lang="es-ES" sz="1600" dirty="0"/>
              <a:t>JERZY GROTOWSKI (s.f.). Culture </a:t>
            </a:r>
            <a:r>
              <a:rPr lang="es-ES" sz="1600" dirty="0" err="1"/>
              <a:t>Hub</a:t>
            </a:r>
            <a:r>
              <a:rPr lang="es-ES" sz="1600" dirty="0"/>
              <a:t>. Instituto Grotowski, Wroclaw (Polonia).</a:t>
            </a:r>
          </a:p>
        </p:txBody>
      </p:sp>
      <p:sp>
        <p:nvSpPr>
          <p:cNvPr id="15" name="CuadroTexto 14"/>
          <p:cNvSpPr txBox="1"/>
          <p:nvPr/>
        </p:nvSpPr>
        <p:spPr>
          <a:xfrm>
            <a:off x="2302933" y="1690688"/>
            <a:ext cx="10515600" cy="400110"/>
          </a:xfrm>
          <a:prstGeom prst="rect">
            <a:avLst/>
          </a:prstGeom>
          <a:noFill/>
        </p:spPr>
        <p:txBody>
          <a:bodyPr wrap="square" rtlCol="0">
            <a:spAutoFit/>
          </a:bodyPr>
          <a:lstStyle/>
          <a:p>
            <a:r>
              <a:rPr lang="es-ES" sz="2000" b="1" dirty="0"/>
              <a:t>JERZY GROTOWSKI (</a:t>
            </a:r>
            <a:r>
              <a:rPr lang="it-IT" sz="2000" b="1" dirty="0"/>
              <a:t>Rzeszów, Polonia, 11/08/1933 - Pontedera, Italia, 14/01/1999)</a:t>
            </a:r>
            <a:endParaRPr lang="es-ES" sz="2000" b="1" dirty="0"/>
          </a:p>
        </p:txBody>
      </p:sp>
    </p:spTree>
    <p:extLst>
      <p:ext uri="{BB962C8B-B14F-4D97-AF65-F5344CB8AC3E}">
        <p14:creationId xmlns:p14="http://schemas.microsoft.com/office/powerpoint/2010/main" val="35084243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fontScale="85000" lnSpcReduction="10000"/>
          </a:bodyPr>
          <a:lstStyle/>
          <a:p>
            <a:pPr marL="0" indent="0">
              <a:buNone/>
            </a:pPr>
            <a:r>
              <a:rPr lang="es-ES" sz="1800" dirty="0"/>
              <a:t>De acuerdo con Richard </a:t>
            </a:r>
            <a:r>
              <a:rPr lang="es-ES" sz="1800" dirty="0" err="1"/>
              <a:t>Schercher</a:t>
            </a:r>
            <a:r>
              <a:rPr lang="es-ES" sz="1800" dirty="0"/>
              <a:t> (1997), se puede comprender el trabajo de Grotowski,  en distintas etapas:</a:t>
            </a:r>
          </a:p>
          <a:p>
            <a:pPr marL="0" indent="0">
              <a:buNone/>
            </a:pPr>
            <a:r>
              <a:rPr lang="es-ES" sz="1800" dirty="0"/>
              <a:t>1- </a:t>
            </a:r>
            <a:r>
              <a:rPr lang="es-ES" sz="1800" b="1" i="1" dirty="0"/>
              <a:t>Producción Teatral </a:t>
            </a:r>
            <a:r>
              <a:rPr lang="es-ES" sz="1800" dirty="0"/>
              <a:t>(1957 - 1969), en Polonia: Dr. Fausto, </a:t>
            </a:r>
            <a:r>
              <a:rPr lang="es-ES" sz="1800" dirty="0" err="1"/>
              <a:t>Akropolis</a:t>
            </a:r>
            <a:r>
              <a:rPr lang="es-ES" sz="1800" dirty="0"/>
              <a:t>, </a:t>
            </a:r>
            <a:r>
              <a:rPr lang="es-ES" sz="1800" dirty="0" err="1"/>
              <a:t>Apocalypsis</a:t>
            </a:r>
            <a:r>
              <a:rPr lang="es-ES" sz="1800" dirty="0"/>
              <a:t> cum </a:t>
            </a:r>
            <a:r>
              <a:rPr lang="es-ES" sz="1800" dirty="0" err="1"/>
              <a:t>figuris</a:t>
            </a:r>
            <a:r>
              <a:rPr lang="es-ES" sz="1800" dirty="0"/>
              <a:t>, El </a:t>
            </a:r>
            <a:r>
              <a:rPr lang="es-ES" sz="1800" dirty="0" err="1"/>
              <a:t>Principe</a:t>
            </a:r>
            <a:r>
              <a:rPr lang="es-ES" sz="1800" dirty="0"/>
              <a:t> Constante; este periodo marca también la colaboración con Eugenio Barba (1962-1964) y los primeros viajes a Europa y a los Estados Unidos, como el </a:t>
            </a:r>
            <a:r>
              <a:rPr lang="es-ES" sz="1800" b="1" i="1" dirty="0"/>
              <a:t>Teatro Laboratorio,</a:t>
            </a:r>
            <a:r>
              <a:rPr lang="es-ES" sz="1800" dirty="0"/>
              <a:t> en Nova York, en 1969.</a:t>
            </a:r>
          </a:p>
          <a:p>
            <a:pPr marL="0" indent="0">
              <a:buNone/>
            </a:pPr>
            <a:r>
              <a:rPr lang="es-ES" sz="1800" dirty="0"/>
              <a:t>2- </a:t>
            </a:r>
            <a:r>
              <a:rPr lang="es-ES" sz="1800" b="1" i="1" dirty="0" err="1"/>
              <a:t>Parateatro</a:t>
            </a:r>
            <a:r>
              <a:rPr lang="es-ES" sz="1800" dirty="0"/>
              <a:t> (1969-1978) y </a:t>
            </a:r>
            <a:r>
              <a:rPr lang="es-ES" sz="1800" b="1" i="1" dirty="0"/>
              <a:t>Teatro de las Fuentes </a:t>
            </a:r>
            <a:r>
              <a:rPr lang="es-ES" sz="1800" dirty="0"/>
              <a:t>(1976-1982) [Haití, colaboración con Muad Robart]. Grotowski pasa a dedicarse más a la investigación y a la transmisión de su método (docencia). </a:t>
            </a:r>
          </a:p>
          <a:p>
            <a:pPr marL="0" indent="0">
              <a:buNone/>
            </a:pPr>
            <a:r>
              <a:rPr lang="es-ES" sz="1800" dirty="0"/>
              <a:t>3- </a:t>
            </a:r>
            <a:r>
              <a:rPr lang="es-ES" sz="1800" b="1" i="1" dirty="0"/>
              <a:t>Objetive Drama </a:t>
            </a:r>
            <a:r>
              <a:rPr lang="es-ES" sz="1800" dirty="0"/>
              <a:t>(1983-1986) – que  comprende el período en Irvine, California. Son de este período, textos como </a:t>
            </a:r>
            <a:r>
              <a:rPr lang="es-ES" sz="1800" i="1" dirty="0"/>
              <a:t>"Tu el le </a:t>
            </a:r>
            <a:r>
              <a:rPr lang="es-ES" sz="1800" i="1" dirty="0" err="1"/>
              <a:t>fils</a:t>
            </a:r>
            <a:r>
              <a:rPr lang="es-ES" sz="1800" i="1" dirty="0"/>
              <a:t> de </a:t>
            </a:r>
            <a:r>
              <a:rPr lang="es-ES" sz="1800" i="1" dirty="0" err="1"/>
              <a:t>quelqu'un</a:t>
            </a:r>
            <a:r>
              <a:rPr lang="es-ES" sz="1800" i="1" dirty="0"/>
              <a:t>", </a:t>
            </a:r>
            <a:r>
              <a:rPr lang="es-ES" sz="1800" dirty="0"/>
              <a:t>la etapa de Irvine; </a:t>
            </a:r>
            <a:r>
              <a:rPr lang="es-ES" sz="1800" i="1" dirty="0"/>
              <a:t>"</a:t>
            </a:r>
            <a:r>
              <a:rPr lang="es-ES" sz="1800" i="1" dirty="0" err="1"/>
              <a:t>Il</a:t>
            </a:r>
            <a:r>
              <a:rPr lang="es-ES" sz="1800" i="1" dirty="0"/>
              <a:t> Performer“</a:t>
            </a:r>
            <a:r>
              <a:rPr lang="es-ES" sz="1800" dirty="0"/>
              <a:t>, de grande riqueza </a:t>
            </a:r>
            <a:r>
              <a:rPr lang="es-ES" sz="1800" dirty="0" err="1"/>
              <a:t>teoórica</a:t>
            </a:r>
            <a:r>
              <a:rPr lang="es-ES" sz="1800" dirty="0"/>
              <a:t>.  </a:t>
            </a:r>
          </a:p>
          <a:p>
            <a:pPr marL="0" indent="0">
              <a:buNone/>
            </a:pPr>
            <a:r>
              <a:rPr lang="es-ES" sz="1800" dirty="0"/>
              <a:t>4- </a:t>
            </a:r>
            <a:r>
              <a:rPr lang="es-ES" sz="1800" b="1" i="1" dirty="0"/>
              <a:t>Arte como Vehículo </a:t>
            </a:r>
            <a:r>
              <a:rPr lang="es-ES" sz="1800" dirty="0"/>
              <a:t>(a partir de 1986), que comprende la creación del Workcenter of Grotowski and Thomas Richards. </a:t>
            </a:r>
          </a:p>
        </p:txBody>
      </p:sp>
      <p:sp>
        <p:nvSpPr>
          <p:cNvPr id="4" name="Marcador de contenido 3"/>
          <p:cNvSpPr>
            <a:spLocks noGrp="1"/>
          </p:cNvSpPr>
          <p:nvPr>
            <p:ph sz="half" idx="2"/>
          </p:nvPr>
        </p:nvSpPr>
        <p:spPr/>
        <p:txBody>
          <a:bodyPr>
            <a:normAutofit fontScale="85000" lnSpcReduction="10000"/>
          </a:bodyPr>
          <a:lstStyle/>
          <a:p>
            <a:pPr marL="0" indent="0">
              <a:buNone/>
            </a:pPr>
            <a:r>
              <a:rPr lang="es-ES" sz="2000" dirty="0"/>
              <a:t>Para nosotros, es de grande interés las motivaciones que impulsaron el desarrollo de la </a:t>
            </a:r>
            <a:r>
              <a:rPr lang="es-ES" sz="2000" b="1" i="1" dirty="0"/>
              <a:t>Antropología Teatral </a:t>
            </a:r>
            <a:r>
              <a:rPr lang="es-ES" sz="2000" dirty="0"/>
              <a:t>o los </a:t>
            </a:r>
            <a:r>
              <a:rPr lang="es-ES" sz="2000" b="1" i="1" dirty="0"/>
              <a:t>Estudios del Performance, </a:t>
            </a:r>
            <a:r>
              <a:rPr lang="es-ES" sz="2000" dirty="0"/>
              <a:t>ambos derivados de Grotowski, con distintos desdoblamientos. Entre estas motivaciones, identificamos a tres, de modo central:</a:t>
            </a:r>
          </a:p>
          <a:p>
            <a:pPr marL="457200" indent="-457200">
              <a:buFont typeface="+mj-lt"/>
              <a:buAutoNum type="arabicPeriod"/>
            </a:pPr>
            <a:r>
              <a:rPr lang="es-ES" sz="2000" b="1" dirty="0"/>
              <a:t> Las Acciones Físicas – </a:t>
            </a:r>
            <a:r>
              <a:rPr lang="es-ES" sz="2000" dirty="0"/>
              <a:t>el cuerpo de los actores como base de la creación teatral. Lo es ya un aspecto bastante conocido.</a:t>
            </a:r>
          </a:p>
          <a:p>
            <a:pPr marL="457200" indent="-457200">
              <a:buFont typeface="+mj-lt"/>
              <a:buAutoNum type="arabicPeriod"/>
            </a:pPr>
            <a:r>
              <a:rPr lang="es-ES" sz="2000" b="1" dirty="0"/>
              <a:t>El Ritual e Interculturalidad – </a:t>
            </a:r>
            <a:r>
              <a:rPr lang="es-ES" sz="2000" dirty="0"/>
              <a:t>los Arquetipos; las Energías; la relación Artista-Espectador; la Presencia. Situamos este interés en la India y en el Haití, en el cual nos detendremos un poco. </a:t>
            </a:r>
          </a:p>
          <a:p>
            <a:pPr marL="457200" indent="-457200">
              <a:buFont typeface="+mj-lt"/>
              <a:buAutoNum type="arabicPeriod"/>
            </a:pPr>
            <a:r>
              <a:rPr lang="es-ES" sz="2000" b="1" dirty="0"/>
              <a:t>Las Ciencias – </a:t>
            </a:r>
            <a:r>
              <a:rPr lang="es-ES" sz="2000" dirty="0"/>
              <a:t>la base científica de las energías o de los procesos desconocidos; el rigor metodológico; la curiosidad; el interés por la investigación práctica y experimental en el trabajo con los actores</a:t>
            </a:r>
            <a:r>
              <a:rPr lang="es-ES" sz="2000" b="1" dirty="0"/>
              <a:t>.</a:t>
            </a:r>
          </a:p>
        </p:txBody>
      </p:sp>
      <p:sp>
        <p:nvSpPr>
          <p:cNvPr id="5" name="Título 1"/>
          <p:cNvSpPr>
            <a:spLocks noGrp="1"/>
          </p:cNvSpPr>
          <p:nvPr>
            <p:ph type="title"/>
          </p:nvPr>
        </p:nvSpPr>
        <p:spPr>
          <a:xfrm>
            <a:off x="0" y="1"/>
            <a:ext cx="12192000" cy="1690688"/>
          </a:xfrm>
          <a:solidFill>
            <a:srgbClr val="92D050"/>
          </a:solidFill>
        </p:spPr>
        <p:txBody>
          <a:bodyPr>
            <a:normAutofit/>
          </a:bodyPr>
          <a:lstStyle/>
          <a:p>
            <a:r>
              <a:rPr lang="es-ES" sz="3600" b="1" dirty="0"/>
              <a:t>                                                             </a:t>
            </a:r>
            <a:r>
              <a:rPr lang="es-ES" sz="4000" b="1" dirty="0"/>
              <a:t>Diálogos Interdisciplinares</a:t>
            </a:r>
            <a:br>
              <a:rPr lang="es-ES" sz="3600" b="1" dirty="0"/>
            </a:br>
            <a:r>
              <a:rPr lang="es-ES" sz="3600" b="1" dirty="0"/>
              <a:t>                                     </a:t>
            </a:r>
            <a:r>
              <a:rPr lang="es-ES" sz="4000" b="1" dirty="0"/>
              <a:t>La Antropología Teatral</a:t>
            </a:r>
          </a:p>
        </p:txBody>
      </p:sp>
    </p:spTree>
    <p:extLst>
      <p:ext uri="{BB962C8B-B14F-4D97-AF65-F5344CB8AC3E}">
        <p14:creationId xmlns:p14="http://schemas.microsoft.com/office/powerpoint/2010/main" val="31400618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a:bodyPr>
          <a:lstStyle/>
          <a:p>
            <a:pPr marL="0" indent="0">
              <a:buNone/>
            </a:pPr>
            <a:r>
              <a:rPr lang="es-ES" sz="2000" b="1" dirty="0"/>
              <a:t>Acciones Físicas</a:t>
            </a:r>
          </a:p>
          <a:p>
            <a:r>
              <a:rPr lang="es-ES" sz="1600" dirty="0"/>
              <a:t>Las bases de las acciones físicas vienen de Stanislavski y de </a:t>
            </a:r>
            <a:r>
              <a:rPr lang="es-ES" sz="1600" dirty="0" err="1"/>
              <a:t>Meyerhold</a:t>
            </a:r>
            <a:r>
              <a:rPr lang="es-ES" sz="1600" dirty="0"/>
              <a:t>, pero poseen otras influencias, con el </a:t>
            </a:r>
            <a:r>
              <a:rPr lang="es-ES" sz="1600" i="1" dirty="0" err="1"/>
              <a:t>Hatha</a:t>
            </a:r>
            <a:r>
              <a:rPr lang="es-ES" sz="1600" i="1" dirty="0"/>
              <a:t> Yoga</a:t>
            </a:r>
            <a:r>
              <a:rPr lang="es-ES" sz="1600" dirty="0"/>
              <a:t>, y en las danzas  orientales o mismo haitianas.</a:t>
            </a:r>
          </a:p>
          <a:p>
            <a:r>
              <a:rPr lang="es-ES" sz="1600" dirty="0"/>
              <a:t>El actor </a:t>
            </a:r>
            <a:r>
              <a:rPr lang="es-ES" sz="1600" dirty="0" err="1"/>
              <a:t>Ryszard</a:t>
            </a:r>
            <a:r>
              <a:rPr lang="es-ES" sz="1600" dirty="0"/>
              <a:t> </a:t>
            </a:r>
            <a:r>
              <a:rPr lang="es-ES" sz="1600" dirty="0" err="1"/>
              <a:t>Cieslak</a:t>
            </a:r>
            <a:r>
              <a:rPr lang="es-ES" sz="1600" dirty="0"/>
              <a:t> (1937-1990) dominaba perfectamente estas técnicas y hacía la preparación de otros actores. (Video: Teatro Laboratorio, Wroclaw, 1972).</a:t>
            </a:r>
          </a:p>
          <a:p>
            <a:pPr marL="0" indent="0">
              <a:buNone/>
            </a:pPr>
            <a:endParaRPr lang="es-ES" sz="1600" dirty="0"/>
          </a:p>
        </p:txBody>
      </p:sp>
      <p:pic>
        <p:nvPicPr>
          <p:cNvPr id="6" name="Training at Grotowski's 'Laboratorium' in Wrozlaw in 1972  Screener">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6172200" y="1928813"/>
            <a:ext cx="5181600" cy="4144962"/>
          </a:xfrm>
        </p:spPr>
      </p:pic>
      <p:sp>
        <p:nvSpPr>
          <p:cNvPr id="5" name="Título 1"/>
          <p:cNvSpPr>
            <a:spLocks noGrp="1"/>
          </p:cNvSpPr>
          <p:nvPr>
            <p:ph type="title"/>
          </p:nvPr>
        </p:nvSpPr>
        <p:spPr>
          <a:xfrm>
            <a:off x="0" y="1"/>
            <a:ext cx="12192000" cy="1690688"/>
          </a:xfrm>
          <a:solidFill>
            <a:srgbClr val="92D050"/>
          </a:solidFill>
        </p:spPr>
        <p:txBody>
          <a:bodyPr>
            <a:normAutofit/>
          </a:bodyPr>
          <a:lstStyle/>
          <a:p>
            <a:r>
              <a:rPr lang="es-ES" sz="3600" b="1" dirty="0"/>
              <a:t>                                                             </a:t>
            </a:r>
            <a:r>
              <a:rPr lang="es-ES" sz="4000" b="1" dirty="0"/>
              <a:t>Diálogos Interdisciplinares</a:t>
            </a:r>
            <a:br>
              <a:rPr lang="es-ES" sz="3600" b="1" dirty="0"/>
            </a:br>
            <a:r>
              <a:rPr lang="es-ES" sz="3600" b="1" dirty="0"/>
              <a:t>                                     </a:t>
            </a:r>
            <a:r>
              <a:rPr lang="es-ES" sz="4000" b="1" dirty="0"/>
              <a:t>La Antropología Teatral</a:t>
            </a:r>
          </a:p>
        </p:txBody>
      </p:sp>
      <p:pic>
        <p:nvPicPr>
          <p:cNvPr id="7" name="Imagen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96861" y="4104482"/>
            <a:ext cx="1485278" cy="2072481"/>
          </a:xfrm>
          <a:prstGeom prst="rect">
            <a:avLst/>
          </a:prstGeom>
        </p:spPr>
      </p:pic>
      <p:pic>
        <p:nvPicPr>
          <p:cNvPr id="8" name="Imagen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200" y="4001294"/>
            <a:ext cx="2666350" cy="2072481"/>
          </a:xfrm>
          <a:prstGeom prst="rect">
            <a:avLst/>
          </a:prstGeom>
        </p:spPr>
      </p:pic>
      <p:sp>
        <p:nvSpPr>
          <p:cNvPr id="9" name="CuadroTexto 8"/>
          <p:cNvSpPr txBox="1"/>
          <p:nvPr/>
        </p:nvSpPr>
        <p:spPr>
          <a:xfrm>
            <a:off x="838200" y="6073775"/>
            <a:ext cx="2666350" cy="646331"/>
          </a:xfrm>
          <a:prstGeom prst="rect">
            <a:avLst/>
          </a:prstGeom>
          <a:noFill/>
        </p:spPr>
        <p:txBody>
          <a:bodyPr wrap="square" rtlCol="0">
            <a:spAutoFit/>
          </a:bodyPr>
          <a:lstStyle/>
          <a:p>
            <a:r>
              <a:rPr lang="es-ES" dirty="0" err="1"/>
              <a:t>Ryszard</a:t>
            </a:r>
            <a:r>
              <a:rPr lang="es-ES" dirty="0"/>
              <a:t> </a:t>
            </a:r>
            <a:r>
              <a:rPr lang="es-ES" dirty="0" err="1"/>
              <a:t>Cieslak</a:t>
            </a:r>
            <a:r>
              <a:rPr lang="es-ES" dirty="0"/>
              <a:t>, </a:t>
            </a:r>
            <a:r>
              <a:rPr lang="es-ES" i="1" dirty="0"/>
              <a:t>“El Príncipe Constante” (s.f.)</a:t>
            </a:r>
          </a:p>
        </p:txBody>
      </p:sp>
      <p:sp>
        <p:nvSpPr>
          <p:cNvPr id="10" name="CuadroTexto 9"/>
          <p:cNvSpPr txBox="1"/>
          <p:nvPr/>
        </p:nvSpPr>
        <p:spPr>
          <a:xfrm>
            <a:off x="4138247" y="6125369"/>
            <a:ext cx="1881553" cy="646331"/>
          </a:xfrm>
          <a:prstGeom prst="rect">
            <a:avLst/>
          </a:prstGeom>
          <a:noFill/>
        </p:spPr>
        <p:txBody>
          <a:bodyPr wrap="square" rtlCol="0">
            <a:spAutoFit/>
          </a:bodyPr>
          <a:lstStyle/>
          <a:p>
            <a:r>
              <a:rPr lang="es-ES" dirty="0" err="1"/>
              <a:t>Ryszard</a:t>
            </a:r>
            <a:r>
              <a:rPr lang="es-ES" dirty="0"/>
              <a:t> </a:t>
            </a:r>
            <a:r>
              <a:rPr lang="es-ES" dirty="0" err="1"/>
              <a:t>Cieslak</a:t>
            </a:r>
            <a:r>
              <a:rPr lang="es-ES" dirty="0"/>
              <a:t>, Ejercicios</a:t>
            </a:r>
            <a:r>
              <a:rPr lang="es-ES" i="1" dirty="0"/>
              <a:t>” (s.f.)</a:t>
            </a:r>
          </a:p>
        </p:txBody>
      </p:sp>
    </p:spTree>
    <p:extLst>
      <p:ext uri="{BB962C8B-B14F-4D97-AF65-F5344CB8AC3E}">
        <p14:creationId xmlns:p14="http://schemas.microsoft.com/office/powerpoint/2010/main" val="16043845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xfrm>
            <a:off x="0" y="1"/>
            <a:ext cx="12192000" cy="1690688"/>
          </a:xfrm>
          <a:solidFill>
            <a:srgbClr val="92D050"/>
          </a:solidFill>
        </p:spPr>
        <p:txBody>
          <a:bodyPr>
            <a:normAutofit/>
          </a:bodyPr>
          <a:lstStyle/>
          <a:p>
            <a:r>
              <a:rPr lang="es-ES" sz="3600" b="1" dirty="0"/>
              <a:t>                                                             </a:t>
            </a:r>
            <a:r>
              <a:rPr lang="es-ES" sz="4000" b="1" dirty="0"/>
              <a:t>Diálogos Interdisciplinares</a:t>
            </a:r>
            <a:br>
              <a:rPr lang="es-ES" sz="3600" b="1" dirty="0"/>
            </a:br>
            <a:r>
              <a:rPr lang="es-ES" sz="3600" b="1" dirty="0"/>
              <a:t>                                     </a:t>
            </a:r>
            <a:r>
              <a:rPr lang="es-ES" sz="4000" b="1" dirty="0"/>
              <a:t>La Antropología Teatral</a:t>
            </a:r>
          </a:p>
        </p:txBody>
      </p:sp>
      <p:sp>
        <p:nvSpPr>
          <p:cNvPr id="3" name="Marcador de contenido 2"/>
          <p:cNvSpPr>
            <a:spLocks noGrp="1"/>
          </p:cNvSpPr>
          <p:nvPr>
            <p:ph sz="half" idx="1"/>
          </p:nvPr>
        </p:nvSpPr>
        <p:spPr/>
        <p:txBody>
          <a:bodyPr>
            <a:normAutofit lnSpcReduction="10000"/>
          </a:bodyPr>
          <a:lstStyle/>
          <a:p>
            <a:pPr marL="0" indent="0">
              <a:buNone/>
            </a:pPr>
            <a:r>
              <a:rPr lang="es-ES" sz="2400" b="1" dirty="0"/>
              <a:t>Grotowski y las Ciencias</a:t>
            </a:r>
          </a:p>
          <a:p>
            <a:pPr marL="0" indent="0">
              <a:buNone/>
            </a:pPr>
            <a:r>
              <a:rPr lang="es-ES" sz="1400" dirty="0"/>
              <a:t>La relación de Jerzy Grotowski con las Ciencias se debe, en grande parte, a la relación son su hermano, el físico cuántico </a:t>
            </a:r>
            <a:r>
              <a:rPr lang="es-ES" sz="1400" b="1" dirty="0" err="1"/>
              <a:t>Kazimierz</a:t>
            </a:r>
            <a:r>
              <a:rPr lang="es-ES" sz="1400" b="1" dirty="0"/>
              <a:t> Grotowski </a:t>
            </a:r>
            <a:r>
              <a:rPr lang="es-ES" sz="1400" dirty="0"/>
              <a:t>(</a:t>
            </a:r>
            <a:r>
              <a:rPr lang="es-ES" sz="1400" dirty="0" err="1"/>
              <a:t>Rzeszov</a:t>
            </a:r>
            <a:r>
              <a:rPr lang="es-ES" sz="1400" dirty="0"/>
              <a:t>, 26/01/1930), especializado en termodinámica.</a:t>
            </a:r>
          </a:p>
          <a:p>
            <a:pPr marL="0" indent="0">
              <a:buNone/>
            </a:pPr>
            <a:r>
              <a:rPr lang="es-ES" sz="1400" b="1" dirty="0"/>
              <a:t> </a:t>
            </a:r>
            <a:r>
              <a:rPr lang="es-ES" sz="1400" b="1" dirty="0" err="1"/>
              <a:t>Kazimierz</a:t>
            </a:r>
            <a:r>
              <a:rPr lang="es-ES" sz="1400" b="1" dirty="0"/>
              <a:t> Grotowski </a:t>
            </a:r>
            <a:r>
              <a:rPr lang="es-ES" sz="1400" dirty="0"/>
              <a:t>que es estudió en la Universidad </a:t>
            </a:r>
            <a:r>
              <a:rPr lang="es-ES" sz="1400" dirty="0" err="1"/>
              <a:t>Jagellonne</a:t>
            </a:r>
            <a:r>
              <a:rPr lang="es-ES" sz="1400" dirty="0"/>
              <a:t> de 1948 a 1952, donde recibió su título de doctor en 1963, en la cual actuó como profesor a partir de 1971; ejerciendo el cargo de director del Instituto de Física, en la misma universidad, en los años 1996-1999. Entre 1971 y 1998, fue presidente del Consejo del Programa </a:t>
            </a:r>
            <a:r>
              <a:rPr lang="es-ES" sz="1400" dirty="0" err="1"/>
              <a:t>Cyfronet</a:t>
            </a:r>
            <a:r>
              <a:rPr lang="es-ES" sz="1400" dirty="0"/>
              <a:t>. Es miembro de la Academia de Ciencias de Polonia y presidente de la Comisión de Astrofísica. Es miembro de la Sociedad Física Europea y la Sociedad Americana de Física. Entre 1975 y 1977, presidió la Rama de Cracovia, de la Sociedad Polaca de Física.  </a:t>
            </a:r>
          </a:p>
          <a:p>
            <a:pPr marL="0" indent="0">
              <a:buNone/>
            </a:pPr>
            <a:r>
              <a:rPr lang="es-ES" sz="1400" dirty="0"/>
              <a:t>Por cuenta de esto, Jerzy Grotowski estaba familiarizado con los últimos descubrimientos de la </a:t>
            </a:r>
            <a:r>
              <a:rPr lang="es-ES" sz="1400" b="1" dirty="0"/>
              <a:t>Física Cuántica </a:t>
            </a:r>
            <a:r>
              <a:rPr lang="es-ES" sz="1400" dirty="0"/>
              <a:t>y conocía a los científicos del </a:t>
            </a:r>
            <a:r>
              <a:rPr lang="es-ES" sz="1400" b="1" dirty="0"/>
              <a:t>Instituto Niels Bohr</a:t>
            </a:r>
            <a:r>
              <a:rPr lang="es-ES" sz="1400" dirty="0"/>
              <a:t>, a los cuales presentó en su visita a Polonia, en los 60, conforme registra en </a:t>
            </a:r>
            <a:r>
              <a:rPr lang="es-ES" sz="1400" i="1" dirty="0"/>
              <a:t>“Hacia un teatro pobre” </a:t>
            </a:r>
            <a:r>
              <a:rPr lang="es-ES" sz="1400" dirty="0"/>
              <a:t>(Grotowski, 2009, pp. 71-75), dónde expone la importancia de un </a:t>
            </a:r>
            <a:r>
              <a:rPr lang="es-ES" sz="1400" b="1" i="1" dirty="0"/>
              <a:t>método </a:t>
            </a:r>
            <a:r>
              <a:rPr lang="es-ES" sz="1400" dirty="0"/>
              <a:t>y del rigor metodológico, ‘</a:t>
            </a:r>
            <a:r>
              <a:rPr lang="es-ES" sz="1400" i="1" dirty="0"/>
              <a:t>tal y cual en las ciencias’</a:t>
            </a:r>
            <a:r>
              <a:rPr lang="es-ES" sz="1400" dirty="0"/>
              <a:t>, para el trabajo de los actores.</a:t>
            </a:r>
            <a:endParaRPr lang="es-ES" sz="1400" b="1" i="1" dirty="0"/>
          </a:p>
        </p:txBody>
      </p:sp>
      <p:pic>
        <p:nvPicPr>
          <p:cNvPr id="6" name="Marcador de contenido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87331" y="1825625"/>
            <a:ext cx="4351338" cy="4351338"/>
          </a:xfrm>
        </p:spPr>
      </p:pic>
      <p:sp>
        <p:nvSpPr>
          <p:cNvPr id="2" name="CuadroTexto 1"/>
          <p:cNvSpPr txBox="1"/>
          <p:nvPr/>
        </p:nvSpPr>
        <p:spPr>
          <a:xfrm>
            <a:off x="6587331" y="6176963"/>
            <a:ext cx="4351338" cy="584775"/>
          </a:xfrm>
          <a:prstGeom prst="rect">
            <a:avLst/>
          </a:prstGeom>
          <a:noFill/>
        </p:spPr>
        <p:txBody>
          <a:bodyPr wrap="square" rtlCol="0">
            <a:spAutoFit/>
          </a:bodyPr>
          <a:lstStyle/>
          <a:p>
            <a:r>
              <a:rPr lang="es-ES" sz="1600" dirty="0"/>
              <a:t>Los hermanos Jerzy (izq.) y </a:t>
            </a:r>
            <a:r>
              <a:rPr lang="es-ES" sz="1600" dirty="0" err="1"/>
              <a:t>Kazimierz</a:t>
            </a:r>
            <a:r>
              <a:rPr lang="es-ES" sz="1600" dirty="0"/>
              <a:t> (der.) Grotowski, en la infancia. Polonia, s.f.</a:t>
            </a:r>
          </a:p>
        </p:txBody>
      </p:sp>
    </p:spTree>
    <p:extLst>
      <p:ext uri="{BB962C8B-B14F-4D97-AF65-F5344CB8AC3E}">
        <p14:creationId xmlns:p14="http://schemas.microsoft.com/office/powerpoint/2010/main" val="18940676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fontScale="92500" lnSpcReduction="20000"/>
          </a:bodyPr>
          <a:lstStyle/>
          <a:p>
            <a:pPr marL="0" indent="0">
              <a:buNone/>
            </a:pPr>
            <a:r>
              <a:rPr lang="es-ES" sz="2000" b="1" dirty="0"/>
              <a:t>Jerzy Grotowski y la Ciencias</a:t>
            </a:r>
          </a:p>
          <a:p>
            <a:pPr marL="0" indent="0">
              <a:buNone/>
            </a:pPr>
            <a:r>
              <a:rPr lang="es-ES" sz="1600" dirty="0"/>
              <a:t>Todavía, quien mejor expone esta relación es su hermano, </a:t>
            </a:r>
            <a:r>
              <a:rPr lang="es-ES" sz="1600" b="1" dirty="0" err="1"/>
              <a:t>Kazimierz</a:t>
            </a:r>
            <a:r>
              <a:rPr lang="es-ES" sz="1600" b="1" dirty="0"/>
              <a:t> Grotowski, </a:t>
            </a:r>
            <a:r>
              <a:rPr lang="es-ES" sz="1600" dirty="0"/>
              <a:t>en entrevista de 1992, concedida Teresa </a:t>
            </a:r>
            <a:r>
              <a:rPr lang="es-ES" sz="1600" dirty="0" err="1"/>
              <a:t>Blajet-Wilniwczyc</a:t>
            </a:r>
            <a:r>
              <a:rPr lang="es-ES" sz="1600" dirty="0"/>
              <a:t>, publicada en el </a:t>
            </a:r>
            <a:r>
              <a:rPr lang="es-ES" sz="1600" i="1" dirty="0" err="1"/>
              <a:t>Natatnik</a:t>
            </a:r>
            <a:r>
              <a:rPr lang="es-ES" sz="1600" i="1" dirty="0"/>
              <a:t> </a:t>
            </a:r>
            <a:r>
              <a:rPr lang="es-ES" sz="1600" i="1" dirty="0" err="1"/>
              <a:t>Teatralny</a:t>
            </a:r>
            <a:r>
              <a:rPr lang="es-ES" sz="1600" i="1" dirty="0"/>
              <a:t>,</a:t>
            </a:r>
            <a:r>
              <a:rPr lang="es-ES" sz="1600" dirty="0"/>
              <a:t> citada por Jean-Marie Pradier (2013, pp. 164-165), que nos parece importante recordar:</a:t>
            </a:r>
          </a:p>
          <a:p>
            <a:pPr marL="0" indent="0">
              <a:buNone/>
            </a:pPr>
            <a:endParaRPr lang="es-ES" sz="1600" dirty="0"/>
          </a:p>
          <a:p>
            <a:pPr marL="457200" lvl="1" indent="0">
              <a:buNone/>
            </a:pPr>
            <a:r>
              <a:rPr lang="es-ES" sz="1700" dirty="0">
                <a:solidFill>
                  <a:srgbClr val="002060"/>
                </a:solidFill>
              </a:rPr>
              <a:t>Siempre fue fascinado por la actitud de Jerzy en relación al teatro. Es idéntica a la de un físico hacia su objeto de estudio. Ni siempre somos comprendidos. Yo siempre comprendí las razones de sus acciones. Él se ocupa de un campo que se encuentra en un cruce de camino entre la psicología y la sociología. No es culpa suya que estos campos sean poco conocidos. Ellos [estos campos] no son regidos por reglas precisas, como las que se encuentran en las ciencias. Sin embargo, se puede afirmar con seguridad que Jerzy siempre mantuvo una relación científica con el objeto de sus investigaciones. El teatro constituye para él, el instrumento que le permite explorar tanto naturalmente como científicamente lo que sigue tan largamente desconocido. </a:t>
            </a:r>
          </a:p>
        </p:txBody>
      </p:sp>
      <p:sp>
        <p:nvSpPr>
          <p:cNvPr id="4" name="Marcador de contenido 3"/>
          <p:cNvSpPr>
            <a:spLocks noGrp="1"/>
          </p:cNvSpPr>
          <p:nvPr>
            <p:ph sz="half" idx="2"/>
          </p:nvPr>
        </p:nvSpPr>
        <p:spPr/>
        <p:txBody>
          <a:bodyPr>
            <a:normAutofit fontScale="92500" lnSpcReduction="20000"/>
          </a:bodyPr>
          <a:lstStyle/>
          <a:p>
            <a:pPr marL="457200" lvl="1" indent="0">
              <a:buNone/>
            </a:pPr>
            <a:r>
              <a:rPr lang="es-ES" sz="1700" dirty="0">
                <a:solidFill>
                  <a:srgbClr val="002060"/>
                </a:solidFill>
              </a:rPr>
              <a:t>Por otra parte, los científicos, los físicos aún se ocupan de cosas que se encuentran al límite de... milagros, inimaginables para el espíritu humano y la razón. Por ejemplo, es posible que un mismo objeto, sin que pierda ninguna de sus características, pase al mismo tiempo por dos puertas. Es lo que sucede a un electrón que en determinadas condiciones puede pasar por dos direcciones en el mismo momento. ¿Eso no es un milagro? La diferencia entre los milagros de la ciencia y los eventos sobrenaturales en los dominios de que se ocupa Jerzy está lejos de ser clara. </a:t>
            </a:r>
          </a:p>
          <a:p>
            <a:pPr marL="457200" lvl="1" indent="0">
              <a:buNone/>
            </a:pPr>
            <a:r>
              <a:rPr lang="es-ES" sz="1700" dirty="0">
                <a:solidFill>
                  <a:srgbClr val="002060"/>
                </a:solidFill>
              </a:rPr>
              <a:t>(</a:t>
            </a:r>
            <a:r>
              <a:rPr lang="es-ES" sz="1700" dirty="0" err="1">
                <a:solidFill>
                  <a:srgbClr val="002060"/>
                </a:solidFill>
              </a:rPr>
              <a:t>Kazimierz</a:t>
            </a:r>
            <a:r>
              <a:rPr lang="es-ES" sz="1700" dirty="0">
                <a:solidFill>
                  <a:srgbClr val="002060"/>
                </a:solidFill>
              </a:rPr>
              <a:t> Grotowski562, citado por PRADIER, 2013, pp. 164-165)</a:t>
            </a:r>
          </a:p>
          <a:p>
            <a:pPr marL="0" indent="0">
              <a:buNone/>
            </a:pPr>
            <a:r>
              <a:rPr lang="es-ES" sz="1700" dirty="0"/>
              <a:t>   </a:t>
            </a:r>
          </a:p>
          <a:p>
            <a:pPr marL="0" indent="0">
              <a:buNone/>
            </a:pPr>
            <a:r>
              <a:rPr lang="es-ES" sz="1600" dirty="0"/>
              <a:t>En nuestra opinión, este interés de Jerzy Grotowski por las Ciencias, influyó también en las investigaciones a cerca del ritual.</a:t>
            </a:r>
            <a:endParaRPr lang="es-ES" sz="1700" dirty="0"/>
          </a:p>
        </p:txBody>
      </p:sp>
      <p:sp>
        <p:nvSpPr>
          <p:cNvPr id="5" name="Título 1"/>
          <p:cNvSpPr>
            <a:spLocks noGrp="1"/>
          </p:cNvSpPr>
          <p:nvPr>
            <p:ph type="title"/>
          </p:nvPr>
        </p:nvSpPr>
        <p:spPr>
          <a:xfrm>
            <a:off x="0" y="1"/>
            <a:ext cx="12192000" cy="1690688"/>
          </a:xfrm>
          <a:solidFill>
            <a:srgbClr val="92D050"/>
          </a:solidFill>
        </p:spPr>
        <p:txBody>
          <a:bodyPr>
            <a:normAutofit/>
          </a:bodyPr>
          <a:lstStyle/>
          <a:p>
            <a:r>
              <a:rPr lang="es-ES" sz="3600" b="1" dirty="0"/>
              <a:t>                                                             </a:t>
            </a:r>
            <a:r>
              <a:rPr lang="es-ES" sz="4000" b="1" dirty="0"/>
              <a:t>Diálogos Interdisciplinares</a:t>
            </a:r>
            <a:br>
              <a:rPr lang="es-ES" sz="3600" b="1" dirty="0"/>
            </a:br>
            <a:r>
              <a:rPr lang="es-ES" sz="3600" b="1" dirty="0"/>
              <a:t>                                     </a:t>
            </a:r>
            <a:r>
              <a:rPr lang="es-ES" sz="4000" b="1" dirty="0"/>
              <a:t>La Antropología Teatral</a:t>
            </a:r>
          </a:p>
        </p:txBody>
      </p:sp>
    </p:spTree>
    <p:extLst>
      <p:ext uri="{BB962C8B-B14F-4D97-AF65-F5344CB8AC3E}">
        <p14:creationId xmlns:p14="http://schemas.microsoft.com/office/powerpoint/2010/main" val="41068594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838199" y="1825624"/>
            <a:ext cx="5545015" cy="4803775"/>
          </a:xfrm>
        </p:spPr>
        <p:txBody>
          <a:bodyPr>
            <a:normAutofit fontScale="55000" lnSpcReduction="20000"/>
          </a:bodyPr>
          <a:lstStyle/>
          <a:p>
            <a:pPr marL="0" indent="0">
              <a:lnSpc>
                <a:spcPct val="100000"/>
              </a:lnSpc>
              <a:spcBef>
                <a:spcPts val="0"/>
              </a:spcBef>
              <a:buNone/>
            </a:pPr>
            <a:r>
              <a:rPr lang="es-ES" sz="3600" b="1" dirty="0"/>
              <a:t>Grotowski y el Haití</a:t>
            </a:r>
          </a:p>
          <a:p>
            <a:pPr marL="0" indent="0">
              <a:lnSpc>
                <a:spcPct val="120000"/>
              </a:lnSpc>
              <a:spcBef>
                <a:spcPts val="600"/>
              </a:spcBef>
              <a:buNone/>
            </a:pPr>
            <a:r>
              <a:rPr lang="es-ES" sz="2100" dirty="0"/>
              <a:t>La relación de Grotowski con el Haití comenzó en los 70, en la época del </a:t>
            </a:r>
            <a:r>
              <a:rPr lang="es-ES" sz="2100" b="1" i="1" dirty="0"/>
              <a:t>“Teatro de las Fuentes”</a:t>
            </a:r>
            <a:r>
              <a:rPr lang="es-ES" sz="2100" dirty="0"/>
              <a:t>, cuando visitó por primera vez este país, allí estableciendo contacto con un grupo de artistas, de los cuales </a:t>
            </a:r>
            <a:r>
              <a:rPr lang="es-ES" sz="2100" b="1" dirty="0"/>
              <a:t>Muad Robart</a:t>
            </a:r>
            <a:r>
              <a:rPr lang="es-ES" sz="2100" dirty="0"/>
              <a:t>, que fue su colaboradora entre 1978  y 1993.</a:t>
            </a:r>
          </a:p>
          <a:p>
            <a:pPr marL="0" indent="0">
              <a:lnSpc>
                <a:spcPct val="120000"/>
              </a:lnSpc>
              <a:spcBef>
                <a:spcPts val="600"/>
              </a:spcBef>
              <a:buNone/>
            </a:pPr>
            <a:r>
              <a:rPr lang="es-ES" sz="2100" dirty="0"/>
              <a:t>Según </a:t>
            </a:r>
            <a:r>
              <a:rPr lang="es-ES" sz="2100" b="1" dirty="0"/>
              <a:t>Leszek Kolankiewicz </a:t>
            </a:r>
            <a:r>
              <a:rPr lang="es-ES" sz="2100" dirty="0"/>
              <a:t>(2013), el encuentro de Grotowski con el Haití y con su religión tradicional, el vudú, le permitió vivenciar una forma de religiosidad libre del dogma. Al mismo tiempo, le permitió investigar las danzas, los cánticos y los estados de trance, que le despertaron grande interés.</a:t>
            </a:r>
          </a:p>
          <a:p>
            <a:pPr marL="0" indent="0">
              <a:lnSpc>
                <a:spcPct val="120000"/>
              </a:lnSpc>
              <a:spcBef>
                <a:spcPts val="600"/>
              </a:spcBef>
              <a:buNone/>
            </a:pPr>
            <a:r>
              <a:rPr lang="es-ES" sz="2100" dirty="0"/>
              <a:t>También entabló amistad con el </a:t>
            </a:r>
            <a:r>
              <a:rPr lang="es-ES" sz="2100" dirty="0" err="1"/>
              <a:t>Etnopsiquiatra</a:t>
            </a:r>
            <a:r>
              <a:rPr lang="es-ES" sz="2100" dirty="0"/>
              <a:t> </a:t>
            </a:r>
            <a:r>
              <a:rPr lang="es-ES" sz="2100" b="1" dirty="0"/>
              <a:t>Louis Price </a:t>
            </a:r>
            <a:r>
              <a:rPr lang="es-ES" sz="2100" b="1" dirty="0" err="1"/>
              <a:t>Mars</a:t>
            </a:r>
            <a:r>
              <a:rPr lang="es-ES" sz="2100" b="1" dirty="0"/>
              <a:t>, </a:t>
            </a:r>
            <a:r>
              <a:rPr lang="es-ES" sz="2100" dirty="0"/>
              <a:t>por medio del cual profundizó su conocimiento sobre los rituales haitianos. En ocasión de la publicación de los estudios de </a:t>
            </a:r>
            <a:r>
              <a:rPr lang="es-ES" sz="2100" b="1" dirty="0" err="1"/>
              <a:t>Barbara</a:t>
            </a:r>
            <a:r>
              <a:rPr lang="es-ES" sz="2100" b="1" dirty="0"/>
              <a:t> W. </a:t>
            </a:r>
            <a:r>
              <a:rPr lang="es-ES" sz="2100" b="1" dirty="0" err="1"/>
              <a:t>Lex</a:t>
            </a:r>
            <a:r>
              <a:rPr lang="es-ES" sz="2100" b="1" dirty="0"/>
              <a:t> </a:t>
            </a:r>
            <a:r>
              <a:rPr lang="es-ES" sz="2100" dirty="0"/>
              <a:t>(1979), </a:t>
            </a:r>
            <a:r>
              <a:rPr lang="es-ES" sz="2100" b="1" i="1" dirty="0"/>
              <a:t>“</a:t>
            </a:r>
            <a:r>
              <a:rPr lang="es-ES" sz="2100" b="1" i="1" dirty="0" err="1"/>
              <a:t>The</a:t>
            </a:r>
            <a:r>
              <a:rPr lang="es-ES" sz="2100" b="1" i="1" dirty="0"/>
              <a:t> </a:t>
            </a:r>
            <a:r>
              <a:rPr lang="es-ES" sz="2100" b="1" i="1" dirty="0" err="1"/>
              <a:t>Neurobiology</a:t>
            </a:r>
            <a:r>
              <a:rPr lang="es-ES" sz="2100" b="1" i="1" dirty="0"/>
              <a:t> of Ritual Trance”</a:t>
            </a:r>
            <a:r>
              <a:rPr lang="es-ES" sz="2100" i="1" dirty="0"/>
              <a:t>, </a:t>
            </a:r>
            <a:r>
              <a:rPr lang="es-ES" sz="2100" dirty="0"/>
              <a:t>tal y cual relataron fuentes a Kolankiewicz (2013), Grotowski cogitó la hipótesis de que se estudiase el cerebro de los adeptos, en trance, para conocer los efectos de este estado. En la actualidad, ya se realizaron experimentos de este tipo con monjes tibetanos, incluso el Dalai Lama, y con ‘mediuns’ de Brasil, cuyos resultados fueran normales.</a:t>
            </a:r>
          </a:p>
          <a:p>
            <a:pPr marL="0" indent="0">
              <a:lnSpc>
                <a:spcPct val="120000"/>
              </a:lnSpc>
              <a:spcBef>
                <a:spcPts val="600"/>
              </a:spcBef>
              <a:buNone/>
            </a:pPr>
            <a:r>
              <a:rPr lang="es-ES" sz="2100" dirty="0"/>
              <a:t>Otro elemento llamativo, es la </a:t>
            </a:r>
            <a:r>
              <a:rPr lang="es-ES" sz="2100" b="1" dirty="0"/>
              <a:t>influencia</a:t>
            </a:r>
            <a:r>
              <a:rPr lang="es-ES" sz="2100" dirty="0"/>
              <a:t> </a:t>
            </a:r>
            <a:r>
              <a:rPr lang="es-ES" sz="2100" b="1" dirty="0"/>
              <a:t>que ejerció </a:t>
            </a:r>
            <a:r>
              <a:rPr lang="es-ES" sz="2100" dirty="0"/>
              <a:t>el interés de Grotowski por los rituales haitianos sobre su entorno. En la foto de al lado, vemos el actor </a:t>
            </a:r>
            <a:r>
              <a:rPr lang="es-ES" sz="2100" b="1" dirty="0" err="1"/>
              <a:t>Ryszard</a:t>
            </a:r>
            <a:r>
              <a:rPr lang="es-ES" sz="2100" b="1" dirty="0"/>
              <a:t> </a:t>
            </a:r>
            <a:r>
              <a:rPr lang="es-ES" sz="2100" b="1" dirty="0" err="1"/>
              <a:t>Cieslak</a:t>
            </a:r>
            <a:r>
              <a:rPr lang="es-ES" sz="2100" dirty="0"/>
              <a:t>, que siempre mantuvo la cercanía con Grotowski, tocando tambor en un workshop, en 1980-1981, lo que es bastante elocuente en este sentido. Lo mismo podemos decir del interés de </a:t>
            </a:r>
            <a:r>
              <a:rPr lang="es-ES" sz="2100" b="1" i="1" dirty="0"/>
              <a:t>Eugenio Barba</a:t>
            </a:r>
            <a:r>
              <a:rPr lang="es-ES" sz="2100" dirty="0"/>
              <a:t> y </a:t>
            </a:r>
            <a:r>
              <a:rPr lang="es-ES" sz="2100" b="1" i="1" dirty="0"/>
              <a:t>Luís Otávio Burnier </a:t>
            </a:r>
            <a:r>
              <a:rPr lang="es-ES" sz="2100" dirty="0"/>
              <a:t>por el Candomblé.  </a:t>
            </a:r>
          </a:p>
          <a:p>
            <a:pPr marL="0" indent="0">
              <a:buNone/>
            </a:pPr>
            <a:endParaRPr lang="es-ES" sz="2400" b="1" dirty="0"/>
          </a:p>
        </p:txBody>
      </p:sp>
      <p:sp>
        <p:nvSpPr>
          <p:cNvPr id="5" name="Título 1"/>
          <p:cNvSpPr>
            <a:spLocks noGrp="1"/>
          </p:cNvSpPr>
          <p:nvPr>
            <p:ph type="title"/>
          </p:nvPr>
        </p:nvSpPr>
        <p:spPr>
          <a:xfrm>
            <a:off x="0" y="1"/>
            <a:ext cx="12192000" cy="1690688"/>
          </a:xfrm>
          <a:solidFill>
            <a:srgbClr val="92D050"/>
          </a:solidFill>
        </p:spPr>
        <p:txBody>
          <a:bodyPr>
            <a:normAutofit/>
          </a:bodyPr>
          <a:lstStyle/>
          <a:p>
            <a:r>
              <a:rPr lang="es-ES" sz="3600" b="1" dirty="0"/>
              <a:t>                                                             </a:t>
            </a:r>
            <a:r>
              <a:rPr lang="es-ES" sz="4000" b="1" dirty="0"/>
              <a:t>Diálogos Interdisciplinares</a:t>
            </a:r>
            <a:br>
              <a:rPr lang="es-ES" sz="3600" b="1" dirty="0"/>
            </a:br>
            <a:r>
              <a:rPr lang="es-ES" sz="3600" b="1" dirty="0"/>
              <a:t>                                     </a:t>
            </a:r>
            <a:r>
              <a:rPr lang="es-ES" sz="4000" b="1" dirty="0"/>
              <a:t>La Antropología Teatral</a:t>
            </a:r>
          </a:p>
        </p:txBody>
      </p:sp>
      <p:pic>
        <p:nvPicPr>
          <p:cNvPr id="8" name="Marcador de contenido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233724" y="3786443"/>
            <a:ext cx="3120076" cy="2059250"/>
          </a:xfrm>
        </p:spPr>
      </p:pic>
      <p:sp>
        <p:nvSpPr>
          <p:cNvPr id="9" name="CuadroTexto 8"/>
          <p:cNvSpPr txBox="1"/>
          <p:nvPr/>
        </p:nvSpPr>
        <p:spPr>
          <a:xfrm>
            <a:off x="9609946" y="5845693"/>
            <a:ext cx="1732967" cy="677108"/>
          </a:xfrm>
          <a:prstGeom prst="rect">
            <a:avLst/>
          </a:prstGeom>
          <a:noFill/>
        </p:spPr>
        <p:txBody>
          <a:bodyPr wrap="square" rtlCol="0">
            <a:spAutoFit/>
          </a:bodyPr>
          <a:lstStyle/>
          <a:p>
            <a:r>
              <a:rPr lang="es-ES" sz="1200" dirty="0" err="1"/>
              <a:t>Ryszard</a:t>
            </a:r>
            <a:r>
              <a:rPr lang="es-ES" sz="1200" dirty="0"/>
              <a:t> </a:t>
            </a:r>
            <a:r>
              <a:rPr lang="es-ES" sz="1200" dirty="0" err="1"/>
              <a:t>Cieslak</a:t>
            </a:r>
            <a:r>
              <a:rPr lang="es-ES" sz="1200" dirty="0"/>
              <a:t>. Foto de </a:t>
            </a:r>
            <a:r>
              <a:rPr lang="es-ES" sz="1200" dirty="0" err="1"/>
              <a:t>Maciej</a:t>
            </a:r>
            <a:r>
              <a:rPr lang="es-ES" sz="1200" dirty="0"/>
              <a:t> </a:t>
            </a:r>
            <a:r>
              <a:rPr lang="es-ES" sz="1200" dirty="0" err="1"/>
              <a:t>Stawinski</a:t>
            </a:r>
            <a:r>
              <a:rPr lang="es-ES" sz="1200" dirty="0"/>
              <a:t>, 1980-1981</a:t>
            </a:r>
            <a:r>
              <a:rPr lang="es-ES" sz="1400" dirty="0"/>
              <a:t>.</a:t>
            </a:r>
            <a:endParaRPr lang="es-ES" sz="1400" i="1" dirty="0"/>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5615" y="1911052"/>
            <a:ext cx="2665029" cy="1875391"/>
          </a:xfrm>
          <a:prstGeom prst="rect">
            <a:avLst/>
          </a:prstGeom>
        </p:spPr>
      </p:pic>
      <p:sp>
        <p:nvSpPr>
          <p:cNvPr id="11" name="CuadroTexto 10"/>
          <p:cNvSpPr txBox="1"/>
          <p:nvPr/>
        </p:nvSpPr>
        <p:spPr>
          <a:xfrm>
            <a:off x="9268869" y="1817056"/>
            <a:ext cx="2074044" cy="1815882"/>
          </a:xfrm>
          <a:prstGeom prst="rect">
            <a:avLst/>
          </a:prstGeom>
          <a:noFill/>
        </p:spPr>
        <p:txBody>
          <a:bodyPr wrap="square" rtlCol="0">
            <a:spAutoFit/>
          </a:bodyPr>
          <a:lstStyle/>
          <a:p>
            <a:r>
              <a:rPr lang="es-ES" sz="1400" b="1" dirty="0"/>
              <a:t>Muad Robart</a:t>
            </a:r>
            <a:r>
              <a:rPr lang="es-ES" sz="1400" dirty="0"/>
              <a:t>, s.f.</a:t>
            </a:r>
          </a:p>
          <a:p>
            <a:r>
              <a:rPr lang="es-ES" sz="1400" dirty="0"/>
              <a:t>Artista e iniciada haitiana, conocedora de los elementos sagrados de esta tradición: mitos, cantos y danzas. Colaboró con Grotowski por 15 años, entre 1978 y 1993.  </a:t>
            </a:r>
          </a:p>
        </p:txBody>
      </p:sp>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5615" y="3786443"/>
            <a:ext cx="2982562" cy="2059250"/>
          </a:xfrm>
          <a:prstGeom prst="rect">
            <a:avLst/>
          </a:prstGeom>
        </p:spPr>
      </p:pic>
      <p:sp>
        <p:nvSpPr>
          <p:cNvPr id="4" name="CuadroTexto 3"/>
          <p:cNvSpPr txBox="1"/>
          <p:nvPr/>
        </p:nvSpPr>
        <p:spPr>
          <a:xfrm flipH="1">
            <a:off x="6474983" y="5882198"/>
            <a:ext cx="3043193" cy="276999"/>
          </a:xfrm>
          <a:prstGeom prst="rect">
            <a:avLst/>
          </a:prstGeom>
          <a:noFill/>
        </p:spPr>
        <p:txBody>
          <a:bodyPr wrap="square" rtlCol="0">
            <a:spAutoFit/>
          </a:bodyPr>
          <a:lstStyle/>
          <a:p>
            <a:r>
              <a:rPr lang="es-ES" sz="1200" dirty="0"/>
              <a:t>Thomas Richards (izq.) y Grotowski (der.), (s.f.)</a:t>
            </a:r>
          </a:p>
        </p:txBody>
      </p:sp>
    </p:spTree>
    <p:extLst>
      <p:ext uri="{BB962C8B-B14F-4D97-AF65-F5344CB8AC3E}">
        <p14:creationId xmlns:p14="http://schemas.microsoft.com/office/powerpoint/2010/main" val="37329971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buNone/>
            </a:pPr>
            <a:r>
              <a:rPr lang="es-ES" sz="2000" b="1" dirty="0"/>
              <a:t>Las patrias de Grotowski </a:t>
            </a:r>
          </a:p>
          <a:p>
            <a:pPr marL="0" indent="0">
              <a:buNone/>
            </a:pPr>
            <a:r>
              <a:rPr lang="es-ES" sz="1200" dirty="0"/>
              <a:t>Como recuerda </a:t>
            </a:r>
            <a:r>
              <a:rPr lang="es-ES" sz="1200" b="1" dirty="0"/>
              <a:t>Leszek Kolankiewicz </a:t>
            </a:r>
            <a:r>
              <a:rPr lang="es-ES" sz="1200" dirty="0"/>
              <a:t>(2013, p.219), Grotowski fue elegido titula de la Cátedra de Antropología Teatral, en el </a:t>
            </a:r>
            <a:r>
              <a:rPr lang="es-ES" sz="1200" dirty="0" err="1"/>
              <a:t>Collège</a:t>
            </a:r>
            <a:r>
              <a:rPr lang="es-ES" sz="1200" dirty="0"/>
              <a:t> de France (Universidad de Paris), en 1997, donde debería impartir una serie de conferencias sobre los países importantes en su obra. De este modo, se programaron las conferencias sobre Polonia, India e Haití, esta última no se produjo, debido a una enfermedad, en 1998, que terminaría con su fallecimiento. Por este motivo, el propio Kolankiewicz se implicó en la realización de conferencias sobre esta temática, en todo el mundo.</a:t>
            </a:r>
          </a:p>
          <a:p>
            <a:pPr marL="0" indent="0">
              <a:buNone/>
            </a:pPr>
            <a:r>
              <a:rPr lang="es-ES" sz="1200" dirty="0"/>
              <a:t>Asistimos a la </a:t>
            </a:r>
            <a:r>
              <a:rPr lang="es-ES" sz="1200" b="1" dirty="0"/>
              <a:t>Conferencia de Leszek Kolankiewicz, realizada en la RESAD de Madrid, en 2011</a:t>
            </a:r>
            <a:r>
              <a:rPr lang="es-ES" sz="1200" dirty="0"/>
              <a:t>, sobre Grotowski y el Haití, aprovechando para lanzar a él la pregunta formulada tantas veces por Luis Otávio Burnier: </a:t>
            </a:r>
            <a:r>
              <a:rPr lang="es-ES" sz="1200" b="1" i="1" dirty="0"/>
              <a:t>¿Se puede trabajar con estos elementos en el Teatro?  </a:t>
            </a:r>
            <a:r>
              <a:rPr lang="es-ES" sz="1200" dirty="0"/>
              <a:t>Al cual Kolankiewicz primero respondió que </a:t>
            </a:r>
            <a:r>
              <a:rPr lang="es-ES" sz="1200" b="1" i="1" dirty="0"/>
              <a:t>se trataba de una cuestión seria </a:t>
            </a:r>
            <a:r>
              <a:rPr lang="es-ES" sz="1200" dirty="0"/>
              <a:t>y luego, </a:t>
            </a:r>
            <a:r>
              <a:rPr lang="es-ES" sz="1200" b="1" i="1" dirty="0"/>
              <a:t>que los rituales están en constantes procesos de transformación y reapropiación, </a:t>
            </a:r>
            <a:r>
              <a:rPr lang="es-ES" sz="1200" b="1" dirty="0"/>
              <a:t>[con lo cual, deducimos que constituyen patrimonios vivos de la humanidad] de modo que es perfectamente viable.</a:t>
            </a:r>
          </a:p>
          <a:p>
            <a:pPr marL="0" indent="0">
              <a:buNone/>
            </a:pPr>
            <a:r>
              <a:rPr lang="es-ES" sz="1200" b="1" dirty="0"/>
              <a:t>LAS PATRIAS de Grotowski si pueden también comprender por sus colaboradores más cercanos, como afirma Eugenio Barba (2000).</a:t>
            </a:r>
          </a:p>
          <a:p>
            <a:pPr marL="0" indent="0">
              <a:buNone/>
            </a:pPr>
            <a:r>
              <a:rPr lang="es-ES" sz="1200" b="1" dirty="0"/>
              <a:t>De este modo, atribuiríamos a Polonia, sus actores polacos, sobre todo, </a:t>
            </a:r>
            <a:r>
              <a:rPr lang="es-ES" sz="1200" b="1" dirty="0" err="1"/>
              <a:t>Ryszard</a:t>
            </a:r>
            <a:r>
              <a:rPr lang="es-ES" sz="1200" b="1" dirty="0"/>
              <a:t> </a:t>
            </a:r>
            <a:r>
              <a:rPr lang="es-ES" sz="1200" b="1" dirty="0" err="1"/>
              <a:t>Cieslak</a:t>
            </a:r>
            <a:r>
              <a:rPr lang="es-ES" sz="1200" b="1" dirty="0"/>
              <a:t>; a la India, Eugenio Barba, con quien compartió este gusto y al Haití, a Thomas Richards, su último colaborador, que mantiene en actividad el WORKCENTER OF GROTOWSKI AND THOMAS RICHARDS, en Pontedera, Italia. </a:t>
            </a:r>
          </a:p>
        </p:txBody>
      </p:sp>
      <p:sp>
        <p:nvSpPr>
          <p:cNvPr id="4" name="Título 1"/>
          <p:cNvSpPr>
            <a:spLocks noGrp="1"/>
          </p:cNvSpPr>
          <p:nvPr>
            <p:ph type="title"/>
          </p:nvPr>
        </p:nvSpPr>
        <p:spPr>
          <a:xfrm>
            <a:off x="0" y="1"/>
            <a:ext cx="12192000" cy="1690688"/>
          </a:xfrm>
          <a:solidFill>
            <a:srgbClr val="92D050"/>
          </a:solidFill>
        </p:spPr>
        <p:txBody>
          <a:bodyPr>
            <a:normAutofit/>
          </a:bodyPr>
          <a:lstStyle/>
          <a:p>
            <a:r>
              <a:rPr lang="es-ES" sz="3600" b="1" dirty="0"/>
              <a:t>                                                             </a:t>
            </a:r>
            <a:r>
              <a:rPr lang="es-ES" sz="4000" b="1" dirty="0"/>
              <a:t>Diálogos Interdisciplinares</a:t>
            </a:r>
            <a:br>
              <a:rPr lang="es-ES" sz="3600" b="1" dirty="0"/>
            </a:br>
            <a:r>
              <a:rPr lang="es-ES" sz="3600" b="1" dirty="0"/>
              <a:t>                                     </a:t>
            </a:r>
            <a:r>
              <a:rPr lang="es-ES" sz="4000" b="1" dirty="0"/>
              <a:t>La Antropología Teatral</a:t>
            </a:r>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7667" y="4624746"/>
            <a:ext cx="2323055" cy="1881674"/>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5247" y="4626725"/>
            <a:ext cx="3136203" cy="1879695"/>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03575" y="4591839"/>
            <a:ext cx="3374198" cy="1897986"/>
          </a:xfrm>
          <a:prstGeom prst="rect">
            <a:avLst/>
          </a:prstGeom>
        </p:spPr>
      </p:pic>
      <p:sp>
        <p:nvSpPr>
          <p:cNvPr id="10" name="CuadroTexto 9"/>
          <p:cNvSpPr txBox="1"/>
          <p:nvPr/>
        </p:nvSpPr>
        <p:spPr>
          <a:xfrm>
            <a:off x="1010050" y="6489825"/>
            <a:ext cx="2238288" cy="276999"/>
          </a:xfrm>
          <a:prstGeom prst="rect">
            <a:avLst/>
          </a:prstGeom>
          <a:noFill/>
        </p:spPr>
        <p:txBody>
          <a:bodyPr wrap="square" rtlCol="0">
            <a:spAutoFit/>
          </a:bodyPr>
          <a:lstStyle/>
          <a:p>
            <a:r>
              <a:rPr lang="es-ES" sz="1200" dirty="0"/>
              <a:t>RYSZARD CIESLAK (s.f.)</a:t>
            </a:r>
          </a:p>
        </p:txBody>
      </p:sp>
      <p:sp>
        <p:nvSpPr>
          <p:cNvPr id="11" name="CuadroTexto 10"/>
          <p:cNvSpPr txBox="1"/>
          <p:nvPr/>
        </p:nvSpPr>
        <p:spPr>
          <a:xfrm>
            <a:off x="3975247" y="6493951"/>
            <a:ext cx="2933217" cy="276999"/>
          </a:xfrm>
          <a:prstGeom prst="rect">
            <a:avLst/>
          </a:prstGeom>
          <a:noFill/>
        </p:spPr>
        <p:txBody>
          <a:bodyPr wrap="square" rtlCol="0">
            <a:spAutoFit/>
          </a:bodyPr>
          <a:lstStyle/>
          <a:p>
            <a:r>
              <a:rPr lang="es-ES" sz="1200" dirty="0"/>
              <a:t>EUGENIO BARBA (s.f.)</a:t>
            </a:r>
          </a:p>
        </p:txBody>
      </p:sp>
      <p:sp>
        <p:nvSpPr>
          <p:cNvPr id="12" name="CuadroTexto 11"/>
          <p:cNvSpPr txBox="1"/>
          <p:nvPr/>
        </p:nvSpPr>
        <p:spPr>
          <a:xfrm>
            <a:off x="7803575" y="6506420"/>
            <a:ext cx="2933217" cy="276999"/>
          </a:xfrm>
          <a:prstGeom prst="rect">
            <a:avLst/>
          </a:prstGeom>
          <a:noFill/>
        </p:spPr>
        <p:txBody>
          <a:bodyPr wrap="square" rtlCol="0">
            <a:spAutoFit/>
          </a:bodyPr>
          <a:lstStyle/>
          <a:p>
            <a:r>
              <a:rPr lang="es-ES" sz="1200" dirty="0"/>
              <a:t>THOMAS RICHARDS (s.f.)</a:t>
            </a:r>
          </a:p>
        </p:txBody>
      </p:sp>
    </p:spTree>
    <p:extLst>
      <p:ext uri="{BB962C8B-B14F-4D97-AF65-F5344CB8AC3E}">
        <p14:creationId xmlns:p14="http://schemas.microsoft.com/office/powerpoint/2010/main" val="27750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ángulo 13">
            <a:extLst>
              <a:ext uri="{FF2B5EF4-FFF2-40B4-BE49-F238E27FC236}">
                <a16:creationId xmlns:a16="http://schemas.microsoft.com/office/drawing/2014/main" id="{4EEEBF20-C34A-7246-77ED-BCE7B6C767AE}"/>
              </a:ext>
            </a:extLst>
          </p:cNvPr>
          <p:cNvSpPr/>
          <p:nvPr/>
        </p:nvSpPr>
        <p:spPr>
          <a:xfrm>
            <a:off x="0" y="0"/>
            <a:ext cx="8787161" cy="2085278"/>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Rectangle 23">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Marcador de contenido 11" descr="Imagen que contiene interior, foto, frente, mujer&#10;&#10;Descripción generada automáticamente">
            <a:extLst>
              <a:ext uri="{FF2B5EF4-FFF2-40B4-BE49-F238E27FC236}">
                <a16:creationId xmlns:a16="http://schemas.microsoft.com/office/drawing/2014/main" id="{89E148CD-1C43-39EE-38BD-CC23F63196F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26" r="3263"/>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5" name="Título 1"/>
          <p:cNvSpPr>
            <a:spLocks noGrp="1"/>
          </p:cNvSpPr>
          <p:nvPr>
            <p:ph type="title"/>
          </p:nvPr>
        </p:nvSpPr>
        <p:spPr>
          <a:xfrm>
            <a:off x="1137034" y="609600"/>
            <a:ext cx="6831188" cy="1322887"/>
          </a:xfrm>
        </p:spPr>
        <p:txBody>
          <a:bodyPr vert="horz" lIns="91440" tIns="45720" rIns="91440" bIns="45720" rtlCol="0" anchor="ctr">
            <a:normAutofit/>
          </a:bodyPr>
          <a:lstStyle/>
          <a:p>
            <a:r>
              <a:rPr lang="en-US" sz="2800" b="1"/>
              <a:t>                                                            Diálogos Interdisciplinares</a:t>
            </a:r>
            <a:br>
              <a:rPr lang="en-US" sz="2800" b="1"/>
            </a:br>
            <a:r>
              <a:rPr lang="en-US" sz="2800" b="1"/>
              <a:t>                                       Neurociencia Cognitiva</a:t>
            </a:r>
            <a:endParaRPr lang="en-US" sz="2800"/>
          </a:p>
        </p:txBody>
      </p:sp>
      <p:sp>
        <p:nvSpPr>
          <p:cNvPr id="3" name="Marcador de contenido 2"/>
          <p:cNvSpPr>
            <a:spLocks noGrp="1"/>
          </p:cNvSpPr>
          <p:nvPr>
            <p:ph sz="half" idx="1"/>
          </p:nvPr>
        </p:nvSpPr>
        <p:spPr>
          <a:xfrm>
            <a:off x="1137035" y="2194102"/>
            <a:ext cx="6516216" cy="3908585"/>
          </a:xfrm>
        </p:spPr>
        <p:txBody>
          <a:bodyPr vert="horz" lIns="91440" tIns="45720" rIns="91440" bIns="45720" rtlCol="0">
            <a:normAutofit/>
          </a:bodyPr>
          <a:lstStyle/>
          <a:p>
            <a:pPr marL="0"/>
            <a:r>
              <a:rPr lang="en-US" sz="1400" b="1" dirty="0"/>
              <a:t>LOS PRIMEROS ESTUDIOS DEL CANDOMBLÉ</a:t>
            </a:r>
          </a:p>
          <a:p>
            <a:pPr marL="0"/>
            <a:r>
              <a:rPr lang="en-US" sz="1400" dirty="0"/>
              <a:t>El Dr. </a:t>
            </a:r>
            <a:r>
              <a:rPr lang="en-US" sz="1400" b="1" dirty="0"/>
              <a:t>Raimundo Nina Rodrigues (</a:t>
            </a:r>
            <a:r>
              <a:rPr lang="en-US" sz="1400" b="1" dirty="0" err="1"/>
              <a:t>Vargem</a:t>
            </a:r>
            <a:r>
              <a:rPr lang="en-US" sz="1400" b="1" dirty="0"/>
              <a:t> Grande – Maranhão, 1862 – Paris, 1906)</a:t>
            </a:r>
            <a:r>
              <a:rPr lang="en-US" sz="1400" dirty="0"/>
              <a:t>; </a:t>
            </a:r>
            <a:r>
              <a:rPr lang="en-US" sz="1400" dirty="0" err="1"/>
              <a:t>médico</a:t>
            </a:r>
            <a:r>
              <a:rPr lang="en-US" sz="1400" dirty="0"/>
              <a:t> </a:t>
            </a:r>
            <a:r>
              <a:rPr lang="en-US" sz="1400" dirty="0" err="1"/>
              <a:t>psiquiatra</a:t>
            </a:r>
            <a:r>
              <a:rPr lang="en-US" sz="1400" dirty="0"/>
              <a:t>, </a:t>
            </a:r>
            <a:r>
              <a:rPr lang="en-US" sz="1400" dirty="0" err="1"/>
              <a:t>profesor</a:t>
            </a:r>
            <a:r>
              <a:rPr lang="en-US" sz="1400" dirty="0"/>
              <a:t> de la Universidad de Bahía, </a:t>
            </a:r>
            <a:r>
              <a:rPr lang="en-US" sz="1400" dirty="0" err="1"/>
              <a:t>inicia</a:t>
            </a:r>
            <a:r>
              <a:rPr lang="en-US" sz="1400" dirty="0"/>
              <a:t> </a:t>
            </a:r>
            <a:r>
              <a:rPr lang="en-US" sz="1400" dirty="0" err="1"/>
              <a:t>los</a:t>
            </a:r>
            <a:r>
              <a:rPr lang="en-US" sz="1400" dirty="0"/>
              <a:t> </a:t>
            </a:r>
            <a:r>
              <a:rPr lang="en-US" sz="1400" dirty="0" err="1"/>
              <a:t>primeros</a:t>
            </a:r>
            <a:r>
              <a:rPr lang="en-US" sz="1400" dirty="0"/>
              <a:t> </a:t>
            </a:r>
            <a:r>
              <a:rPr lang="en-US" sz="1400" dirty="0" err="1"/>
              <a:t>estudios</a:t>
            </a:r>
            <a:r>
              <a:rPr lang="en-US" sz="1400" dirty="0"/>
              <a:t> </a:t>
            </a:r>
            <a:r>
              <a:rPr lang="en-US" sz="1400" dirty="0" err="1"/>
              <a:t>etnográficos</a:t>
            </a:r>
            <a:r>
              <a:rPr lang="en-US" sz="1400" dirty="0"/>
              <a:t> de las </a:t>
            </a:r>
            <a:r>
              <a:rPr lang="en-US" sz="1400" dirty="0" err="1"/>
              <a:t>poblaciones</a:t>
            </a:r>
            <a:r>
              <a:rPr lang="en-US" sz="1400" dirty="0"/>
              <a:t> </a:t>
            </a:r>
            <a:r>
              <a:rPr lang="en-US" sz="1400" dirty="0" err="1"/>
              <a:t>africanas</a:t>
            </a:r>
            <a:r>
              <a:rPr lang="en-US" sz="1400" dirty="0"/>
              <a:t>, </a:t>
            </a:r>
            <a:r>
              <a:rPr lang="en-US" sz="1400" dirty="0" err="1"/>
              <a:t>recopilando</a:t>
            </a:r>
            <a:r>
              <a:rPr lang="en-US" sz="1400" dirty="0"/>
              <a:t> </a:t>
            </a:r>
            <a:r>
              <a:rPr lang="en-US" sz="1400" dirty="0" err="1"/>
              <a:t>materiales</a:t>
            </a:r>
            <a:r>
              <a:rPr lang="en-US" sz="1400" dirty="0"/>
              <a:t>, </a:t>
            </a:r>
            <a:r>
              <a:rPr lang="en-US" sz="1400" dirty="0" err="1"/>
              <a:t>objetos</a:t>
            </a:r>
            <a:r>
              <a:rPr lang="en-US" sz="1400" dirty="0"/>
              <a:t>, </a:t>
            </a:r>
            <a:r>
              <a:rPr lang="en-US" sz="1400" dirty="0" err="1"/>
              <a:t>catalogando</a:t>
            </a:r>
            <a:r>
              <a:rPr lang="en-US" sz="1400" dirty="0"/>
              <a:t> lenguas y </a:t>
            </a:r>
            <a:r>
              <a:rPr lang="en-US" sz="1400" dirty="0" err="1"/>
              <a:t>estudiando</a:t>
            </a:r>
            <a:r>
              <a:rPr lang="en-US" sz="1400" dirty="0"/>
              <a:t> las </a:t>
            </a:r>
            <a:r>
              <a:rPr lang="en-US" sz="1400" dirty="0" err="1"/>
              <a:t>costumbres</a:t>
            </a:r>
            <a:r>
              <a:rPr lang="en-US" sz="1400" dirty="0"/>
              <a:t>,  </a:t>
            </a:r>
            <a:r>
              <a:rPr lang="en-US" sz="1400" dirty="0" err="1"/>
              <a:t>siendo</a:t>
            </a:r>
            <a:r>
              <a:rPr lang="en-US" sz="1400" dirty="0"/>
              <a:t> </a:t>
            </a:r>
            <a:r>
              <a:rPr lang="en-US" sz="1400" dirty="0" err="1"/>
              <a:t>por</a:t>
            </a:r>
            <a:r>
              <a:rPr lang="en-US" sz="1400" dirty="0"/>
              <a:t> </a:t>
            </a:r>
            <a:r>
              <a:rPr lang="en-US" sz="1400" dirty="0" err="1"/>
              <a:t>eso</a:t>
            </a:r>
            <a:r>
              <a:rPr lang="en-US" sz="1400" dirty="0"/>
              <a:t> </a:t>
            </a:r>
            <a:r>
              <a:rPr lang="en-US" sz="1400" dirty="0" err="1"/>
              <a:t>considerado</a:t>
            </a:r>
            <a:r>
              <a:rPr lang="en-US" sz="1400" dirty="0"/>
              <a:t>, junto a </a:t>
            </a:r>
            <a:r>
              <a:rPr lang="en-US" sz="1400" b="1" dirty="0"/>
              <a:t>Arthur Pereira Ramos (Pilar – Alagoas, 1903 – Paris, 1949)</a:t>
            </a:r>
            <a:r>
              <a:rPr lang="en-US" sz="1400" dirty="0"/>
              <a:t>, </a:t>
            </a:r>
            <a:r>
              <a:rPr lang="en-US" sz="1400" dirty="0" err="1"/>
              <a:t>su</a:t>
            </a:r>
            <a:r>
              <a:rPr lang="en-US" sz="1400" dirty="0"/>
              <a:t> </a:t>
            </a:r>
            <a:r>
              <a:rPr lang="en-US" sz="1400" dirty="0" err="1"/>
              <a:t>seguidor</a:t>
            </a:r>
            <a:r>
              <a:rPr lang="en-US" sz="1400" dirty="0"/>
              <a:t>, </a:t>
            </a:r>
            <a:r>
              <a:rPr lang="en-US" sz="1400" dirty="0" err="1"/>
              <a:t>igualmente</a:t>
            </a:r>
            <a:r>
              <a:rPr lang="en-US" sz="1400" dirty="0"/>
              <a:t> </a:t>
            </a:r>
            <a:r>
              <a:rPr lang="en-US" sz="1400" dirty="0" err="1"/>
              <a:t>médico</a:t>
            </a:r>
            <a:r>
              <a:rPr lang="en-US" sz="1400" dirty="0"/>
              <a:t> </a:t>
            </a:r>
            <a:r>
              <a:rPr lang="en-US" sz="1400" dirty="0" err="1"/>
              <a:t>psiquiatra</a:t>
            </a:r>
            <a:r>
              <a:rPr lang="en-US" sz="1400" dirty="0"/>
              <a:t>, </a:t>
            </a:r>
            <a:r>
              <a:rPr lang="en-US" sz="1400" dirty="0" err="1"/>
              <a:t>los</a:t>
            </a:r>
            <a:r>
              <a:rPr lang="en-US" sz="1400" dirty="0"/>
              <a:t> </a:t>
            </a:r>
            <a:r>
              <a:rPr lang="en-US" sz="1400" dirty="0" err="1"/>
              <a:t>fundadores</a:t>
            </a:r>
            <a:r>
              <a:rPr lang="en-US" sz="1400" dirty="0"/>
              <a:t> de la </a:t>
            </a:r>
            <a:r>
              <a:rPr lang="en-US" sz="1400" dirty="0" err="1"/>
              <a:t>Antropología</a:t>
            </a:r>
            <a:r>
              <a:rPr lang="en-US" sz="1400" dirty="0"/>
              <a:t> </a:t>
            </a:r>
            <a:r>
              <a:rPr lang="en-US" sz="1400" dirty="0" err="1"/>
              <a:t>Brasileira</a:t>
            </a:r>
            <a:r>
              <a:rPr lang="en-US" sz="1400" dirty="0"/>
              <a:t>.</a:t>
            </a:r>
            <a:endParaRPr lang="en-US" sz="1400" b="1" dirty="0"/>
          </a:p>
          <a:p>
            <a:pPr marL="0"/>
            <a:r>
              <a:rPr lang="en-US" sz="1400" dirty="0"/>
              <a:t>A </a:t>
            </a:r>
            <a:r>
              <a:rPr lang="en-US" sz="1400" dirty="0" err="1"/>
              <a:t>pesar</a:t>
            </a:r>
            <a:r>
              <a:rPr lang="en-US" sz="1400" dirty="0"/>
              <a:t> de </a:t>
            </a:r>
            <a:r>
              <a:rPr lang="en-US" sz="1400" dirty="0" err="1"/>
              <a:t>su</a:t>
            </a:r>
            <a:r>
              <a:rPr lang="en-US" sz="1400" dirty="0"/>
              <a:t> </a:t>
            </a:r>
            <a:r>
              <a:rPr lang="en-US" sz="1400" dirty="0" err="1"/>
              <a:t>cuidado</a:t>
            </a:r>
            <a:r>
              <a:rPr lang="en-US" sz="1400" dirty="0"/>
              <a:t> </a:t>
            </a:r>
            <a:r>
              <a:rPr lang="en-US" sz="1400" dirty="0" err="1"/>
              <a:t>trabajo</a:t>
            </a:r>
            <a:r>
              <a:rPr lang="en-US" sz="1400" dirty="0"/>
              <a:t> </a:t>
            </a:r>
            <a:r>
              <a:rPr lang="en-US" sz="1400" dirty="0" err="1"/>
              <a:t>etnológico</a:t>
            </a:r>
            <a:r>
              <a:rPr lang="en-US" sz="1400" dirty="0"/>
              <a:t>, las </a:t>
            </a:r>
            <a:r>
              <a:rPr lang="en-US" sz="1400" dirty="0" err="1"/>
              <a:t>posiciones</a:t>
            </a:r>
            <a:r>
              <a:rPr lang="en-US" sz="1400" dirty="0"/>
              <a:t> de </a:t>
            </a:r>
            <a:r>
              <a:rPr lang="en-US" sz="1400" b="1" dirty="0"/>
              <a:t>Nina Rodrigues</a:t>
            </a:r>
            <a:r>
              <a:rPr lang="en-US" sz="1400" dirty="0"/>
              <a:t>, </a:t>
            </a:r>
            <a:r>
              <a:rPr lang="en-US" sz="1400" dirty="0" err="1"/>
              <a:t>más</a:t>
            </a:r>
            <a:r>
              <a:rPr lang="en-US" sz="1400" dirty="0"/>
              <a:t> </a:t>
            </a:r>
            <a:r>
              <a:rPr lang="en-US" sz="1400" dirty="0" err="1"/>
              <a:t>favorables</a:t>
            </a:r>
            <a:r>
              <a:rPr lang="en-US" sz="1400" dirty="0"/>
              <a:t> a </a:t>
            </a:r>
            <a:r>
              <a:rPr lang="en-US" sz="1400" dirty="0" err="1"/>
              <a:t>los</a:t>
            </a:r>
            <a:r>
              <a:rPr lang="en-US" sz="1400" dirty="0"/>
              <a:t> </a:t>
            </a:r>
            <a:r>
              <a:rPr lang="en-US" sz="1400" dirty="0" err="1"/>
              <a:t>conceptos</a:t>
            </a:r>
            <a:r>
              <a:rPr lang="en-US" sz="1400" dirty="0"/>
              <a:t> de </a:t>
            </a:r>
            <a:r>
              <a:rPr lang="en-US" sz="1400" dirty="0" err="1"/>
              <a:t>razas</a:t>
            </a:r>
            <a:r>
              <a:rPr lang="en-US" sz="1400" dirty="0"/>
              <a:t> y </a:t>
            </a:r>
            <a:r>
              <a:rPr lang="en-US" sz="1400" dirty="0" err="1"/>
              <a:t>volcados</a:t>
            </a:r>
            <a:r>
              <a:rPr lang="en-US" sz="1400" dirty="0"/>
              <a:t> a la </a:t>
            </a:r>
            <a:r>
              <a:rPr lang="en-US" sz="1400" dirty="0" err="1"/>
              <a:t>Antropología</a:t>
            </a:r>
            <a:r>
              <a:rPr lang="en-US" sz="1400" dirty="0"/>
              <a:t> </a:t>
            </a:r>
            <a:r>
              <a:rPr lang="en-US" sz="1400" dirty="0" err="1"/>
              <a:t>Forense</a:t>
            </a:r>
            <a:r>
              <a:rPr lang="en-US" sz="1400" dirty="0"/>
              <a:t>, </a:t>
            </a:r>
            <a:r>
              <a:rPr lang="en-US" sz="1400" dirty="0" err="1"/>
              <a:t>fueran</a:t>
            </a:r>
            <a:r>
              <a:rPr lang="en-US" sz="1400" dirty="0"/>
              <a:t> </a:t>
            </a:r>
            <a:r>
              <a:rPr lang="en-US" sz="1400" dirty="0" err="1"/>
              <a:t>consideradas</a:t>
            </a:r>
            <a:r>
              <a:rPr lang="en-US" sz="1400" dirty="0"/>
              <a:t>, </a:t>
            </a:r>
            <a:r>
              <a:rPr lang="en-US" sz="1400" dirty="0" err="1"/>
              <a:t>posteriormente</a:t>
            </a:r>
            <a:r>
              <a:rPr lang="en-US" sz="1400" dirty="0"/>
              <a:t>,  </a:t>
            </a:r>
            <a:r>
              <a:rPr lang="en-US" sz="1400" dirty="0" err="1"/>
              <a:t>racistas</a:t>
            </a:r>
            <a:r>
              <a:rPr lang="en-US" sz="1400" dirty="0"/>
              <a:t>; </a:t>
            </a:r>
            <a:r>
              <a:rPr lang="en-US" sz="1400" dirty="0" err="1"/>
              <a:t>así</a:t>
            </a:r>
            <a:r>
              <a:rPr lang="en-US" sz="1400" dirty="0"/>
              <a:t> </a:t>
            </a:r>
            <a:r>
              <a:rPr lang="en-US" sz="1400" dirty="0" err="1"/>
              <a:t>como</a:t>
            </a:r>
            <a:r>
              <a:rPr lang="en-US" sz="1400" dirty="0"/>
              <a:t>, </a:t>
            </a:r>
            <a:r>
              <a:rPr lang="en-US" sz="1400" dirty="0" err="1"/>
              <a:t>el</a:t>
            </a:r>
            <a:r>
              <a:rPr lang="en-US" sz="1400" dirty="0"/>
              <a:t> </a:t>
            </a:r>
            <a:r>
              <a:rPr lang="en-US" sz="1400" dirty="0" err="1"/>
              <a:t>abordaje</a:t>
            </a:r>
            <a:r>
              <a:rPr lang="en-US" sz="1400" dirty="0"/>
              <a:t> </a:t>
            </a:r>
            <a:r>
              <a:rPr lang="en-US" sz="1400" dirty="0" err="1"/>
              <a:t>patológico</a:t>
            </a:r>
            <a:r>
              <a:rPr lang="en-US" sz="1400" dirty="0"/>
              <a:t> de </a:t>
            </a:r>
            <a:r>
              <a:rPr lang="en-US" sz="1400" dirty="0" err="1"/>
              <a:t>los</a:t>
            </a:r>
            <a:r>
              <a:rPr lang="en-US" sz="1400" dirty="0"/>
              <a:t> </a:t>
            </a:r>
            <a:r>
              <a:rPr lang="en-US" sz="1400" dirty="0" err="1"/>
              <a:t>estados</a:t>
            </a:r>
            <a:r>
              <a:rPr lang="en-US" sz="1400" dirty="0"/>
              <a:t> de trance, </a:t>
            </a:r>
            <a:r>
              <a:rPr lang="en-US" sz="1400" dirty="0" err="1"/>
              <a:t>como</a:t>
            </a:r>
            <a:r>
              <a:rPr lang="en-US" sz="1400" dirty="0"/>
              <a:t> era </a:t>
            </a:r>
            <a:r>
              <a:rPr lang="en-US" sz="1400" dirty="0" err="1"/>
              <a:t>frecuente</a:t>
            </a:r>
            <a:r>
              <a:rPr lang="en-US" sz="1400" dirty="0"/>
              <a:t> </a:t>
            </a:r>
            <a:r>
              <a:rPr lang="en-US" sz="1400" dirty="0" err="1"/>
              <a:t>en</a:t>
            </a:r>
            <a:r>
              <a:rPr lang="en-US" sz="1400" dirty="0"/>
              <a:t> la </a:t>
            </a:r>
            <a:r>
              <a:rPr lang="en-US" sz="1400" dirty="0" err="1"/>
              <a:t>época</a:t>
            </a:r>
            <a:r>
              <a:rPr lang="en-US" sz="1400" dirty="0"/>
              <a:t>. </a:t>
            </a:r>
          </a:p>
          <a:p>
            <a:pPr marL="0"/>
            <a:r>
              <a:rPr lang="en-US" sz="1400" dirty="0"/>
              <a:t>A </a:t>
            </a:r>
            <a:r>
              <a:rPr lang="en-US" sz="1400" dirty="0" err="1"/>
              <a:t>nuestro</a:t>
            </a:r>
            <a:r>
              <a:rPr lang="en-US" sz="1400" dirty="0"/>
              <a:t> </a:t>
            </a:r>
            <a:r>
              <a:rPr lang="en-US" sz="1400" dirty="0" err="1"/>
              <a:t>ver</a:t>
            </a:r>
            <a:r>
              <a:rPr lang="en-US" sz="1400" dirty="0"/>
              <a:t>, </a:t>
            </a:r>
            <a:r>
              <a:rPr lang="en-US" sz="1400" dirty="0" err="1"/>
              <a:t>esta</a:t>
            </a:r>
            <a:r>
              <a:rPr lang="en-US" sz="1400" dirty="0"/>
              <a:t> </a:t>
            </a:r>
            <a:r>
              <a:rPr lang="en-US" sz="1400" dirty="0" err="1"/>
              <a:t>posición</a:t>
            </a:r>
            <a:r>
              <a:rPr lang="en-US" sz="1400" dirty="0"/>
              <a:t> se </a:t>
            </a:r>
            <a:r>
              <a:rPr lang="en-US" sz="1400" dirty="0" err="1"/>
              <a:t>debe</a:t>
            </a:r>
            <a:r>
              <a:rPr lang="en-US" sz="1400" dirty="0"/>
              <a:t> a la </a:t>
            </a:r>
            <a:r>
              <a:rPr lang="en-US" sz="1400" dirty="0" err="1"/>
              <a:t>ausencia</a:t>
            </a:r>
            <a:r>
              <a:rPr lang="en-US" sz="1400" dirty="0"/>
              <a:t> de </a:t>
            </a:r>
            <a:r>
              <a:rPr lang="en-US" sz="1400" dirty="0" err="1"/>
              <a:t>paradigmas</a:t>
            </a:r>
            <a:r>
              <a:rPr lang="en-US" sz="1400" dirty="0"/>
              <a:t> </a:t>
            </a:r>
            <a:r>
              <a:rPr lang="en-US" sz="1400" dirty="0" err="1"/>
              <a:t>capaces</a:t>
            </a:r>
            <a:r>
              <a:rPr lang="en-US" sz="1400" dirty="0"/>
              <a:t> de </a:t>
            </a:r>
            <a:r>
              <a:rPr lang="en-US" sz="1400" dirty="0" err="1"/>
              <a:t>analizar</a:t>
            </a:r>
            <a:r>
              <a:rPr lang="en-US" sz="1400" dirty="0"/>
              <a:t> con </a:t>
            </a:r>
            <a:r>
              <a:rPr lang="en-US" sz="1400" dirty="0" err="1"/>
              <a:t>justicia</a:t>
            </a:r>
            <a:r>
              <a:rPr lang="en-US" sz="1400" dirty="0"/>
              <a:t> y </a:t>
            </a:r>
            <a:r>
              <a:rPr lang="en-US" sz="1400" dirty="0" err="1"/>
              <a:t>clareza</a:t>
            </a:r>
            <a:r>
              <a:rPr lang="en-US" sz="1400" dirty="0"/>
              <a:t>,  </a:t>
            </a:r>
            <a:r>
              <a:rPr lang="en-US" sz="1400" dirty="0" err="1"/>
              <a:t>los</a:t>
            </a:r>
            <a:r>
              <a:rPr lang="en-US" sz="1400" dirty="0"/>
              <a:t> </a:t>
            </a:r>
            <a:r>
              <a:rPr lang="en-US" sz="1400" dirty="0" err="1"/>
              <a:t>datos</a:t>
            </a:r>
            <a:r>
              <a:rPr lang="en-US" sz="1400" dirty="0"/>
              <a:t> y </a:t>
            </a:r>
            <a:r>
              <a:rPr lang="en-US" sz="1400" dirty="0" err="1"/>
              <a:t>materiales</a:t>
            </a:r>
            <a:r>
              <a:rPr lang="en-US" sz="1400" dirty="0"/>
              <a:t> </a:t>
            </a:r>
            <a:r>
              <a:rPr lang="en-US" sz="1400" dirty="0" err="1"/>
              <a:t>recabados</a:t>
            </a:r>
            <a:r>
              <a:rPr lang="en-US" sz="1400" dirty="0"/>
              <a:t>, </a:t>
            </a:r>
            <a:r>
              <a:rPr lang="en-US" sz="1400" dirty="0" err="1"/>
              <a:t>en</a:t>
            </a:r>
            <a:r>
              <a:rPr lang="en-US" sz="1400" dirty="0"/>
              <a:t> </a:t>
            </a:r>
            <a:r>
              <a:rPr lang="en-US" sz="1400" dirty="0" err="1"/>
              <a:t>su</a:t>
            </a:r>
            <a:r>
              <a:rPr lang="en-US" sz="1400" dirty="0"/>
              <a:t> </a:t>
            </a:r>
            <a:r>
              <a:rPr lang="en-US" sz="1400" dirty="0" err="1"/>
              <a:t>momento</a:t>
            </a:r>
            <a:r>
              <a:rPr lang="en-US" sz="1400" dirty="0"/>
              <a:t>. </a:t>
            </a:r>
            <a:r>
              <a:rPr lang="en-US" sz="1400" dirty="0" err="1"/>
              <a:t>Considerándose</a:t>
            </a:r>
            <a:r>
              <a:rPr lang="en-US" sz="1400" dirty="0"/>
              <a:t> que </a:t>
            </a:r>
            <a:r>
              <a:rPr lang="en-US" sz="1400" b="1" dirty="0"/>
              <a:t>Raimundo Nina Rodrigues </a:t>
            </a:r>
            <a:r>
              <a:rPr lang="en-US" sz="1400" dirty="0" err="1"/>
              <a:t>publicó</a:t>
            </a:r>
            <a:r>
              <a:rPr lang="en-US" sz="1400" dirty="0"/>
              <a:t> sus primero </a:t>
            </a:r>
            <a:r>
              <a:rPr lang="en-US" sz="1400" dirty="0" err="1"/>
              <a:t>escritos</a:t>
            </a:r>
            <a:r>
              <a:rPr lang="en-US" sz="1400" dirty="0"/>
              <a:t> </a:t>
            </a:r>
            <a:r>
              <a:rPr lang="en-US" sz="1400" dirty="0" err="1"/>
              <a:t>en</a:t>
            </a:r>
            <a:r>
              <a:rPr lang="en-US" sz="1400" dirty="0"/>
              <a:t> Paris y </a:t>
            </a:r>
            <a:r>
              <a:rPr lang="en-US" sz="1400" dirty="0" err="1"/>
              <a:t>en</a:t>
            </a:r>
            <a:r>
              <a:rPr lang="en-US" sz="1400" dirty="0"/>
              <a:t> </a:t>
            </a:r>
            <a:r>
              <a:rPr lang="en-US" sz="1400" dirty="0" err="1"/>
              <a:t>francés</a:t>
            </a:r>
            <a:r>
              <a:rPr lang="en-US" sz="1400" dirty="0"/>
              <a:t>, </a:t>
            </a:r>
            <a:r>
              <a:rPr lang="en-US" sz="1400" dirty="0" err="1"/>
              <a:t>podemos</a:t>
            </a:r>
            <a:r>
              <a:rPr lang="en-US" sz="1400" dirty="0"/>
              <a:t> </a:t>
            </a:r>
            <a:r>
              <a:rPr lang="en-US" sz="1400" dirty="0" err="1"/>
              <a:t>pensar</a:t>
            </a:r>
            <a:r>
              <a:rPr lang="en-US" sz="1400" dirty="0"/>
              <a:t> que se </a:t>
            </a:r>
            <a:r>
              <a:rPr lang="en-US" sz="1400" dirty="0" err="1"/>
              <a:t>esperaba</a:t>
            </a:r>
            <a:r>
              <a:rPr lang="en-US" sz="1400" dirty="0"/>
              <a:t> </a:t>
            </a:r>
            <a:r>
              <a:rPr lang="en-US" sz="1400" dirty="0" err="1"/>
              <a:t>una</a:t>
            </a:r>
            <a:r>
              <a:rPr lang="en-US" sz="1400" dirty="0"/>
              <a:t> </a:t>
            </a:r>
            <a:r>
              <a:rPr lang="en-US" sz="1400" i="1" dirty="0" err="1"/>
              <a:t>interlocución</a:t>
            </a:r>
            <a:r>
              <a:rPr lang="en-US" sz="1400" i="1" dirty="0"/>
              <a:t> </a:t>
            </a:r>
            <a:r>
              <a:rPr lang="en-US" sz="1400" i="1" dirty="0" err="1"/>
              <a:t>moderna</a:t>
            </a:r>
            <a:r>
              <a:rPr lang="en-US" sz="1400" i="1" dirty="0"/>
              <a:t> </a:t>
            </a:r>
            <a:r>
              <a:rPr lang="en-US" sz="1400" dirty="0"/>
              <a:t>para sus </a:t>
            </a:r>
            <a:r>
              <a:rPr lang="en-US" sz="1400" dirty="0" err="1"/>
              <a:t>descubrimientos</a:t>
            </a:r>
            <a:r>
              <a:rPr lang="en-US" sz="1400" dirty="0"/>
              <a:t>, </a:t>
            </a:r>
            <a:r>
              <a:rPr lang="en-US" sz="1400" dirty="0" err="1"/>
              <a:t>pero</a:t>
            </a:r>
            <a:r>
              <a:rPr lang="en-US" sz="1400" dirty="0"/>
              <a:t>, </a:t>
            </a:r>
            <a:r>
              <a:rPr lang="en-US" sz="1400" dirty="0" err="1"/>
              <a:t>tardaría</a:t>
            </a:r>
            <a:r>
              <a:rPr lang="en-US" sz="1400" dirty="0"/>
              <a:t> </a:t>
            </a:r>
            <a:r>
              <a:rPr lang="en-US" sz="1400" dirty="0" err="1"/>
              <a:t>años</a:t>
            </a:r>
            <a:r>
              <a:rPr lang="en-US" sz="1400" dirty="0"/>
              <a:t> hasta que la </a:t>
            </a:r>
            <a:r>
              <a:rPr lang="en-US" sz="1400" dirty="0" err="1"/>
              <a:t>Antropología</a:t>
            </a:r>
            <a:r>
              <a:rPr lang="en-US" sz="1400" dirty="0"/>
              <a:t> </a:t>
            </a:r>
            <a:r>
              <a:rPr lang="en-US" sz="1400" dirty="0" err="1"/>
              <a:t>pudiese</a:t>
            </a:r>
            <a:r>
              <a:rPr lang="en-US" sz="1400" dirty="0"/>
              <a:t>  </a:t>
            </a:r>
            <a:r>
              <a:rPr lang="en-US" sz="1400" dirty="0" err="1"/>
              <a:t>estudiar</a:t>
            </a:r>
            <a:r>
              <a:rPr lang="en-US" sz="1400" dirty="0"/>
              <a:t> </a:t>
            </a:r>
            <a:r>
              <a:rPr lang="en-US" sz="1400" dirty="0" err="1"/>
              <a:t>estos</a:t>
            </a:r>
            <a:r>
              <a:rPr lang="en-US" sz="1400" dirty="0"/>
              <a:t> </a:t>
            </a:r>
            <a:r>
              <a:rPr lang="en-US" sz="1400" dirty="0" err="1"/>
              <a:t>materiales</a:t>
            </a:r>
            <a:r>
              <a:rPr lang="en-US" sz="1400" dirty="0"/>
              <a:t>, con la </a:t>
            </a:r>
            <a:r>
              <a:rPr lang="en-US" sz="1400" dirty="0" err="1"/>
              <a:t>debida</a:t>
            </a:r>
            <a:r>
              <a:rPr lang="en-US" sz="1400" dirty="0"/>
              <a:t> </a:t>
            </a:r>
            <a:r>
              <a:rPr lang="en-US" sz="1400" dirty="0" err="1"/>
              <a:t>atención</a:t>
            </a:r>
            <a:r>
              <a:rPr lang="en-US" sz="1400" dirty="0"/>
              <a:t>. </a:t>
            </a:r>
          </a:p>
          <a:p>
            <a:pPr marL="0"/>
            <a:endParaRPr lang="en-US" sz="1400" dirty="0"/>
          </a:p>
        </p:txBody>
      </p:sp>
      <p:sp>
        <p:nvSpPr>
          <p:cNvPr id="13" name="CuadroTexto 12">
            <a:extLst>
              <a:ext uri="{FF2B5EF4-FFF2-40B4-BE49-F238E27FC236}">
                <a16:creationId xmlns:a16="http://schemas.microsoft.com/office/drawing/2014/main" id="{AAE8992D-1BB6-D14B-4C73-3E43EBA40943}"/>
              </a:ext>
            </a:extLst>
          </p:cNvPr>
          <p:cNvSpPr txBox="1"/>
          <p:nvPr/>
        </p:nvSpPr>
        <p:spPr>
          <a:xfrm>
            <a:off x="8694443" y="6463240"/>
            <a:ext cx="2771336" cy="307777"/>
          </a:xfrm>
          <a:prstGeom prst="rect">
            <a:avLst/>
          </a:prstGeom>
          <a:noFill/>
        </p:spPr>
        <p:txBody>
          <a:bodyPr wrap="square" rtlCol="0">
            <a:spAutoFit/>
          </a:bodyPr>
          <a:lstStyle/>
          <a:p>
            <a:r>
              <a:rPr lang="es-ES" sz="1400" dirty="0">
                <a:solidFill>
                  <a:schemeClr val="bg1"/>
                </a:solidFill>
              </a:rPr>
              <a:t>(Acervo: Raimundo Nina </a:t>
            </a:r>
            <a:r>
              <a:rPr lang="es-ES" sz="1400" dirty="0" err="1">
                <a:solidFill>
                  <a:schemeClr val="bg1"/>
                </a:solidFill>
              </a:rPr>
              <a:t>Rodrigues</a:t>
            </a:r>
            <a:r>
              <a:rPr lang="es-ES" sz="1400" dirty="0">
                <a:solidFill>
                  <a:schemeClr val="bg1"/>
                </a:solidFill>
              </a:rPr>
              <a:t>)</a:t>
            </a:r>
          </a:p>
        </p:txBody>
      </p:sp>
    </p:spTree>
    <p:extLst>
      <p:ext uri="{BB962C8B-B14F-4D97-AF65-F5344CB8AC3E}">
        <p14:creationId xmlns:p14="http://schemas.microsoft.com/office/powerpoint/2010/main" val="335673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2000" cy="1690688"/>
          </a:xfrm>
          <a:solidFill>
            <a:srgbClr val="92D050"/>
          </a:solidFill>
        </p:spPr>
        <p:txBody>
          <a:bodyPr>
            <a:noAutofit/>
          </a:bodyPr>
          <a:lstStyle/>
          <a:p>
            <a:r>
              <a:rPr lang="es-ES" sz="3200" b="1" dirty="0"/>
              <a:t>                                                            </a:t>
            </a:r>
            <a:r>
              <a:rPr lang="es-ES" sz="3600" b="1" dirty="0"/>
              <a:t>Diálogos Interdisciplinares</a:t>
            </a:r>
            <a:br>
              <a:rPr lang="es-ES" sz="3200" b="1" dirty="0"/>
            </a:br>
            <a:r>
              <a:rPr lang="es-ES" sz="3200" b="1" dirty="0"/>
              <a:t>                                  </a:t>
            </a:r>
            <a:r>
              <a:rPr lang="es-ES" sz="3600" b="1" dirty="0"/>
              <a:t>     Neurociencia Cognitiva</a:t>
            </a:r>
            <a:endParaRPr lang="es-ES" sz="3600" dirty="0"/>
          </a:p>
        </p:txBody>
      </p:sp>
      <p:sp>
        <p:nvSpPr>
          <p:cNvPr id="3" name="Marcador de contenido 2"/>
          <p:cNvSpPr>
            <a:spLocks noGrp="1"/>
          </p:cNvSpPr>
          <p:nvPr>
            <p:ph idx="1"/>
          </p:nvPr>
        </p:nvSpPr>
        <p:spPr/>
        <p:txBody>
          <a:bodyPr>
            <a:normAutofit fontScale="85000" lnSpcReduction="20000"/>
          </a:bodyPr>
          <a:lstStyle/>
          <a:p>
            <a:pPr marL="0" indent="0">
              <a:buNone/>
            </a:pPr>
            <a:r>
              <a:rPr lang="es-ES" sz="1800" b="1" dirty="0"/>
              <a:t>CAMBIOS DE PARADIGMA</a:t>
            </a:r>
          </a:p>
          <a:p>
            <a:pPr marL="0" indent="0">
              <a:buNone/>
            </a:pPr>
            <a:r>
              <a:rPr lang="es-ES" sz="1600" dirty="0"/>
              <a:t>Con los avances de la Antropología, sobre todo, en Francia, estos paradigmas cambiaron radicalmente y los cultos dejaron de ser objeto de estudio patológico, trasladándose a la Antropología Social y Cultural y a la Psicoanálisis.  </a:t>
            </a:r>
          </a:p>
          <a:p>
            <a:pPr marL="0" indent="0">
              <a:buNone/>
            </a:pPr>
            <a:r>
              <a:rPr lang="es-ES" sz="1600" dirty="0"/>
              <a:t>Uno de los defensores de la esta idea fue el antropólogo francés </a:t>
            </a:r>
            <a:r>
              <a:rPr lang="es-ES" sz="1600" b="1" dirty="0"/>
              <a:t>Roger Bastide </a:t>
            </a:r>
            <a:r>
              <a:rPr lang="es-ES" sz="1600" dirty="0"/>
              <a:t>(1898 – 1974), que realizó estudios sobre la salud mental de los adeptos del Candomblé, en Bahía, concluido que la salud mental de estas poblaciones empeoró en los momentos en que los cultos estaban prohibidos. Según el mismo autor, estas tesis fueran abandonadas por todos. Incluso por el </a:t>
            </a:r>
            <a:r>
              <a:rPr lang="es-ES" sz="1600" b="1" dirty="0"/>
              <a:t>Dr. Louis Price </a:t>
            </a:r>
            <a:r>
              <a:rPr lang="es-ES" sz="1600" b="1" dirty="0" err="1"/>
              <a:t>Mars</a:t>
            </a:r>
            <a:r>
              <a:rPr lang="es-ES" sz="1600" dirty="0"/>
              <a:t>, en Haití, en favor de la tesis psicoanalítica, como menciona (Bastide, 1976, pp. 75-77). </a:t>
            </a:r>
          </a:p>
          <a:p>
            <a:pPr marL="0" indent="0">
              <a:buNone/>
            </a:pPr>
            <a:r>
              <a:rPr lang="es-ES" sz="1600" dirty="0"/>
              <a:t>Recordamos que Louis </a:t>
            </a:r>
            <a:r>
              <a:rPr lang="es-ES" sz="1600" dirty="0" err="1"/>
              <a:t>Mars</a:t>
            </a:r>
            <a:r>
              <a:rPr lang="es-ES" sz="1600" dirty="0"/>
              <a:t> era amigo de Grotowski y una de sus referencias en este país.</a:t>
            </a:r>
          </a:p>
          <a:p>
            <a:pPr marL="0" indent="0">
              <a:buNone/>
            </a:pPr>
            <a:endParaRPr lang="es-ES" sz="1600" dirty="0"/>
          </a:p>
          <a:p>
            <a:pPr marL="0" indent="0">
              <a:buNone/>
            </a:pPr>
            <a:r>
              <a:rPr lang="es-ES" sz="1800" b="1" dirty="0"/>
              <a:t>AVANCES TECNOLÓGICOS, NUEVOS PARADIGMAS</a:t>
            </a:r>
          </a:p>
          <a:p>
            <a:pPr marL="0" indent="0">
              <a:buNone/>
            </a:pPr>
            <a:r>
              <a:rPr lang="es-ES" sz="1600" dirty="0"/>
              <a:t>Los avances tecnológicos en las técnicas no-invasivas de resolución por imagen (TAC, resonancia magnética, por ejemplo),  favorecieron  nuevos intereses por la investigación del cerebro y los estados místicos; pero destituido del carácter patológico. Podemos citar, como paradigmático el texto de </a:t>
            </a:r>
            <a:r>
              <a:rPr lang="es-ES" sz="1600" b="1" dirty="0" err="1"/>
              <a:t>Barbara</a:t>
            </a:r>
            <a:r>
              <a:rPr lang="es-ES" sz="1600" b="1" dirty="0"/>
              <a:t> W. </a:t>
            </a:r>
            <a:r>
              <a:rPr lang="es-ES" sz="1600" b="1" dirty="0" err="1"/>
              <a:t>Lex</a:t>
            </a:r>
            <a:r>
              <a:rPr lang="es-ES" sz="1600" b="1" dirty="0"/>
              <a:t> “</a:t>
            </a:r>
            <a:r>
              <a:rPr lang="es-ES" sz="1600" b="1" i="1" dirty="0" err="1"/>
              <a:t>The</a:t>
            </a:r>
            <a:r>
              <a:rPr lang="es-ES" sz="1600" b="1" i="1" dirty="0"/>
              <a:t> </a:t>
            </a:r>
            <a:r>
              <a:rPr lang="es-ES" sz="1600" b="1" i="1" dirty="0" err="1"/>
              <a:t>Neurobiology</a:t>
            </a:r>
            <a:r>
              <a:rPr lang="es-ES" sz="1600" b="1" i="1" dirty="0"/>
              <a:t> of Ritual Trance”</a:t>
            </a:r>
            <a:r>
              <a:rPr lang="es-ES" sz="1600" b="1" dirty="0"/>
              <a:t> </a:t>
            </a:r>
            <a:r>
              <a:rPr lang="es-ES" sz="1600" dirty="0"/>
              <a:t>, publicado en el libro de </a:t>
            </a:r>
            <a:r>
              <a:rPr lang="es-ES" sz="1600" dirty="0" err="1"/>
              <a:t>Eugène</a:t>
            </a:r>
            <a:r>
              <a:rPr lang="es-ES" sz="1600" dirty="0"/>
              <a:t> G. </a:t>
            </a:r>
            <a:r>
              <a:rPr lang="es-ES" sz="1600" dirty="0" err="1"/>
              <a:t>D’Aquili</a:t>
            </a:r>
            <a:r>
              <a:rPr lang="es-ES" sz="1600" dirty="0"/>
              <a:t>, </a:t>
            </a:r>
            <a:r>
              <a:rPr lang="es-ES" sz="1600" i="1" dirty="0"/>
              <a:t>“</a:t>
            </a:r>
            <a:r>
              <a:rPr lang="es-ES" sz="1600" i="1" dirty="0" err="1"/>
              <a:t>The</a:t>
            </a:r>
            <a:r>
              <a:rPr lang="es-ES" sz="1600" i="1" dirty="0"/>
              <a:t> </a:t>
            </a:r>
            <a:r>
              <a:rPr lang="es-ES" sz="1600" i="1" dirty="0" err="1"/>
              <a:t>Spectrum</a:t>
            </a:r>
            <a:r>
              <a:rPr lang="es-ES" sz="1600" i="1" dirty="0"/>
              <a:t> of Ritual”</a:t>
            </a:r>
            <a:r>
              <a:rPr lang="es-ES" sz="1600" dirty="0"/>
              <a:t> (Nova York, 1979), recordamos que este estudio causó grande impresión a Grotowski, a </a:t>
            </a:r>
            <a:r>
              <a:rPr lang="es-ES" sz="1600" dirty="0" err="1"/>
              <a:t>Victor</a:t>
            </a:r>
            <a:r>
              <a:rPr lang="es-ES" sz="1600" dirty="0"/>
              <a:t> W. Turner, a Richard </a:t>
            </a:r>
            <a:r>
              <a:rPr lang="es-ES" sz="1600" dirty="0" err="1"/>
              <a:t>Scherchner</a:t>
            </a:r>
            <a:r>
              <a:rPr lang="es-ES" sz="1600" dirty="0"/>
              <a:t>, entre otros (Kolankiewicz, 2013, p. 227). </a:t>
            </a:r>
          </a:p>
          <a:p>
            <a:pPr marL="0" indent="0">
              <a:buNone/>
            </a:pPr>
            <a:r>
              <a:rPr lang="es-ES" sz="1600" b="1" dirty="0"/>
              <a:t>Eugene G. </a:t>
            </a:r>
            <a:r>
              <a:rPr lang="es-ES" sz="1600" b="1" dirty="0" err="1"/>
              <a:t>D’Aquili</a:t>
            </a:r>
            <a:r>
              <a:rPr lang="es-ES" sz="1600" b="1" dirty="0"/>
              <a:t> </a:t>
            </a:r>
            <a:r>
              <a:rPr lang="es-ES" sz="1600" dirty="0"/>
              <a:t>es considerado también uno de los fundadores de la </a:t>
            </a:r>
            <a:r>
              <a:rPr lang="es-ES" sz="1600" b="1" i="1" dirty="0" err="1"/>
              <a:t>Neuroteologia</a:t>
            </a:r>
            <a:r>
              <a:rPr lang="es-ES" sz="1600" dirty="0"/>
              <a:t>, línea de investigación que estudia los efectos de las prácticas religiosas sobre la biología cerebral. En esta línea encontramos también al </a:t>
            </a:r>
            <a:r>
              <a:rPr lang="es-ES" sz="1600" b="1" dirty="0"/>
              <a:t>Dr. Francisco Rubia Vila</a:t>
            </a:r>
            <a:r>
              <a:rPr lang="es-ES" sz="1600" dirty="0"/>
              <a:t>, que todavía, prefiere llevar la discusión al campo de la Espiritualidad y de la Experiencia mística y no de la Religión, que considera un factor cultural, modulado socialmente. </a:t>
            </a:r>
          </a:p>
          <a:p>
            <a:pPr marL="0" indent="0">
              <a:buNone/>
            </a:pPr>
            <a:r>
              <a:rPr lang="es-ES" sz="1600" dirty="0"/>
              <a:t>Por este motivo, dividiremos el abordaje en los estudios de que Francisco Rubia llama “Cerebro Espiritual” y en los estudios del </a:t>
            </a:r>
            <a:r>
              <a:rPr lang="es-ES" sz="1600" b="1" dirty="0"/>
              <a:t>“Sistema Especular” (neuronas espejo)</a:t>
            </a:r>
            <a:r>
              <a:rPr lang="es-ES" sz="1600" dirty="0"/>
              <a:t>, descubiertas en 1996, por el equipo de </a:t>
            </a:r>
            <a:r>
              <a:rPr lang="es-ES" sz="1600" b="1" dirty="0"/>
              <a:t>Giacomo </a:t>
            </a:r>
            <a:r>
              <a:rPr lang="es-ES" sz="1600" b="1" dirty="0" err="1"/>
              <a:t>Rizzolatti</a:t>
            </a:r>
            <a:r>
              <a:rPr lang="es-ES" sz="1600" b="1" dirty="0"/>
              <a:t>, </a:t>
            </a:r>
            <a:r>
              <a:rPr lang="es-ES" sz="1600" dirty="0"/>
              <a:t> que Gabriele Sofía (2010) estudió en su relación con el Teatro.  </a:t>
            </a:r>
            <a:r>
              <a:rPr lang="es-ES" sz="1800" b="1" dirty="0"/>
              <a:t> </a:t>
            </a:r>
          </a:p>
        </p:txBody>
      </p:sp>
    </p:spTree>
    <p:extLst>
      <p:ext uri="{BB962C8B-B14F-4D97-AF65-F5344CB8AC3E}">
        <p14:creationId xmlns:p14="http://schemas.microsoft.com/office/powerpoint/2010/main" val="28083094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838200" y="1825624"/>
            <a:ext cx="5181600" cy="4734043"/>
          </a:xfrm>
        </p:spPr>
        <p:txBody>
          <a:bodyPr>
            <a:normAutofit fontScale="25000" lnSpcReduction="20000"/>
          </a:bodyPr>
          <a:lstStyle/>
          <a:p>
            <a:pPr marL="0" indent="0">
              <a:buNone/>
            </a:pPr>
            <a:r>
              <a:rPr lang="es-ES" sz="5500" b="1" dirty="0"/>
              <a:t>EL CEREBRO ESPIRITUAL</a:t>
            </a:r>
          </a:p>
          <a:p>
            <a:pPr marL="0" indent="0">
              <a:buNone/>
            </a:pPr>
            <a:r>
              <a:rPr lang="es-ES" sz="5200" dirty="0"/>
              <a:t>El </a:t>
            </a:r>
            <a:r>
              <a:rPr lang="es-ES" sz="5200" b="1" dirty="0"/>
              <a:t>Dr. Francisco José Rubia Vila </a:t>
            </a:r>
            <a:r>
              <a:rPr lang="es-ES" sz="5200" dirty="0"/>
              <a:t>(Málaga, 1938), Doctor en Medicina y Cirugía por la Universidad de Düsseldorf (Alemania, 1963) y Catedrático Emérito de Facultad de Medicina de la Universidad Complutense de Madrid, se suma a los estudios de lo que llama </a:t>
            </a:r>
            <a:r>
              <a:rPr lang="es-ES" sz="5200" b="1" i="1" dirty="0"/>
              <a:t>Cerebro Espiritual, </a:t>
            </a:r>
            <a:r>
              <a:rPr lang="es-ES" sz="5200" dirty="0"/>
              <a:t>que pretenden identificar los mecanismos fisiológicos del cerebro en los estados alterados de la percepción, o trance místico.</a:t>
            </a:r>
          </a:p>
          <a:p>
            <a:pPr marL="0" indent="0">
              <a:buNone/>
            </a:pPr>
            <a:r>
              <a:rPr lang="es-ES" sz="5200" b="1" dirty="0"/>
              <a:t>Francisco Rubia </a:t>
            </a:r>
            <a:r>
              <a:rPr lang="es-ES" sz="5200" dirty="0"/>
              <a:t>identifica el </a:t>
            </a:r>
            <a:r>
              <a:rPr lang="es-ES" sz="5200" b="1" i="1" dirty="0"/>
              <a:t>Sistema Límbico </a:t>
            </a:r>
            <a:r>
              <a:rPr lang="es-ES" sz="5200" dirty="0"/>
              <a:t>y los </a:t>
            </a:r>
            <a:r>
              <a:rPr lang="es-ES" sz="5200" b="1" dirty="0"/>
              <a:t>sistemas </a:t>
            </a:r>
            <a:r>
              <a:rPr lang="es-ES" sz="5200" b="1" i="1" dirty="0"/>
              <a:t>Simpático</a:t>
            </a:r>
            <a:r>
              <a:rPr lang="es-ES" sz="5200" dirty="0"/>
              <a:t> y </a:t>
            </a:r>
            <a:r>
              <a:rPr lang="es-ES" sz="5200" b="1" i="1" dirty="0"/>
              <a:t>Parasimpático</a:t>
            </a:r>
            <a:r>
              <a:rPr lang="es-ES" sz="5200" dirty="0"/>
              <a:t> como principales implicados en estos procesos. Resalta, la importancia del </a:t>
            </a:r>
            <a:r>
              <a:rPr lang="es-ES" sz="5200" b="1" dirty="0"/>
              <a:t>factor cultural</a:t>
            </a:r>
            <a:r>
              <a:rPr lang="es-ES" sz="5200" dirty="0"/>
              <a:t> en la modulación de las experiencias. </a:t>
            </a:r>
          </a:p>
          <a:p>
            <a:pPr marL="0" indent="0">
              <a:buNone/>
            </a:pPr>
            <a:endParaRPr lang="es-ES" sz="5200" b="1" dirty="0"/>
          </a:p>
          <a:p>
            <a:pPr marL="0" indent="0">
              <a:buNone/>
            </a:pPr>
            <a:r>
              <a:rPr lang="es-ES" sz="5200" b="1" dirty="0"/>
              <a:t>NATURALEZA DE LAS EXPERIENCIAS MÍSTICAS</a:t>
            </a:r>
          </a:p>
          <a:p>
            <a:pPr marL="0" indent="0">
              <a:buNone/>
            </a:pPr>
            <a:r>
              <a:rPr lang="es-ES" sz="5200" dirty="0"/>
              <a:t>La inefabilidad, la sensación de plenitud, el alivio de dolores, la sensación de bien estar (acción de las endorfinas); los cambios de perspectivas, entre otros.</a:t>
            </a:r>
          </a:p>
          <a:p>
            <a:pPr marL="0" indent="0">
              <a:buNone/>
            </a:pPr>
            <a:endParaRPr lang="es-ES" sz="5200" b="1" dirty="0"/>
          </a:p>
          <a:p>
            <a:pPr marL="0" indent="0">
              <a:buNone/>
            </a:pPr>
            <a:r>
              <a:rPr lang="es-ES" sz="5200" b="1" dirty="0"/>
              <a:t>EJEMPLOS DE TÉCNICAS UTILIZADAS EN LA ACTIVACIÓN NATURAL DE EXPERIENCIAS EXTÁTICAS O MÍSTICAS:</a:t>
            </a:r>
          </a:p>
          <a:p>
            <a:r>
              <a:rPr lang="es-ES" sz="5200" b="1" dirty="0"/>
              <a:t>Técnicas pasivas (S. Parasimpáticos – </a:t>
            </a:r>
            <a:r>
              <a:rPr lang="es-ES" sz="5200" dirty="0"/>
              <a:t>sistema vegetativo, que contrala las acciones vitales</a:t>
            </a:r>
            <a:r>
              <a:rPr lang="es-ES" sz="5200" b="1" dirty="0"/>
              <a:t>): </a:t>
            </a:r>
            <a:r>
              <a:rPr lang="es-ES" sz="5200" dirty="0"/>
              <a:t>meditación; privación alimentos; aislamiento; entre otros.</a:t>
            </a:r>
            <a:endParaRPr lang="es-ES" sz="5200" b="1" dirty="0"/>
          </a:p>
          <a:p>
            <a:r>
              <a:rPr lang="es-ES" sz="5200" b="1" dirty="0"/>
              <a:t>Técnicas  activas (S. Simpáticos – </a:t>
            </a:r>
            <a:r>
              <a:rPr lang="es-ES" sz="5200" dirty="0"/>
              <a:t>sistema vegetativo, conserva la energía</a:t>
            </a:r>
            <a:r>
              <a:rPr lang="es-ES" sz="5200" b="1" dirty="0"/>
              <a:t>): </a:t>
            </a:r>
            <a:r>
              <a:rPr lang="es-ES" sz="5200" dirty="0"/>
              <a:t>exceso de ejercicio físico, danza, música, entre otros.</a:t>
            </a:r>
          </a:p>
          <a:p>
            <a:endParaRPr lang="es-ES" sz="1500" dirty="0"/>
          </a:p>
          <a:p>
            <a:pPr marL="0" indent="0">
              <a:buNone/>
            </a:pPr>
            <a:r>
              <a:rPr lang="es-ES" sz="1500" dirty="0"/>
              <a:t> </a:t>
            </a:r>
            <a:endParaRPr lang="es-ES" sz="1500" b="1" dirty="0"/>
          </a:p>
        </p:txBody>
      </p:sp>
      <p:sp>
        <p:nvSpPr>
          <p:cNvPr id="4" name="Marcador de contenido 3"/>
          <p:cNvSpPr>
            <a:spLocks noGrp="1"/>
          </p:cNvSpPr>
          <p:nvPr>
            <p:ph sz="half" idx="2"/>
          </p:nvPr>
        </p:nvSpPr>
        <p:spPr>
          <a:xfrm>
            <a:off x="6096000" y="1835150"/>
            <a:ext cx="2730500" cy="4724518"/>
          </a:xfrm>
        </p:spPr>
        <p:txBody>
          <a:bodyPr>
            <a:normAutofit fontScale="25000" lnSpcReduction="20000"/>
          </a:bodyPr>
          <a:lstStyle/>
          <a:p>
            <a:pPr marL="0" indent="0">
              <a:buNone/>
            </a:pPr>
            <a:r>
              <a:rPr lang="es-ES" sz="5600" b="1" dirty="0"/>
              <a:t>SISTEMA LÍMBICO  </a:t>
            </a:r>
          </a:p>
          <a:p>
            <a:pPr marL="0" indent="0">
              <a:buNone/>
            </a:pPr>
            <a:r>
              <a:rPr lang="es-ES" sz="4800" b="1" dirty="0"/>
              <a:t>El Cerebro Emocional</a:t>
            </a:r>
          </a:p>
          <a:p>
            <a:pPr marL="0" indent="0">
              <a:buNone/>
            </a:pPr>
            <a:r>
              <a:rPr lang="es-ES" sz="4800" b="1" dirty="0"/>
              <a:t>Elementos que pueden estas implicados en las experiencias místicas:</a:t>
            </a:r>
          </a:p>
          <a:p>
            <a:r>
              <a:rPr lang="es-ES" sz="4800" b="1" dirty="0"/>
              <a:t>Hipotálamo: </a:t>
            </a:r>
            <a:r>
              <a:rPr lang="es-ES" sz="4800" dirty="0"/>
              <a:t>es una parte muy antigua del cerebro, que representa solamente 1% de su volumen, </a:t>
            </a:r>
            <a:r>
              <a:rPr lang="es-ES" sz="4800" i="1" dirty="0"/>
              <a:t>es considerado por muchos autores como parte del sistema límbico</a:t>
            </a:r>
            <a:r>
              <a:rPr lang="es-ES" sz="4800" dirty="0"/>
              <a:t>. Situado en la base del cerebro se comunica directamente con los órganos internos, con el sistema endócrino y las hormonas. </a:t>
            </a:r>
          </a:p>
          <a:p>
            <a:pPr marL="457200" lvl="1" indent="0">
              <a:buNone/>
            </a:pPr>
            <a:r>
              <a:rPr lang="es-ES" sz="4800" dirty="0"/>
              <a:t>“(…)</a:t>
            </a:r>
            <a:r>
              <a:rPr lang="es-ES" sz="4800" b="1" dirty="0"/>
              <a:t> </a:t>
            </a:r>
            <a:r>
              <a:rPr lang="es-ES" sz="4800" dirty="0"/>
              <a:t> podría decirse que el hipotálamo coordina la expresión corporal de los estados emocionales. (…) Las conexiones recíprocas del hipotálamo y el sistema límbico con la corteza cerebral provocan que los estados emocionales se hagan conscientes, generando lo que llamamos sentimientos.” (RUBIA, 2004, pp. 166-168)</a:t>
            </a:r>
          </a:p>
          <a:p>
            <a:r>
              <a:rPr lang="es-ES" sz="4800" b="1" dirty="0"/>
              <a:t>Amígdala: </a:t>
            </a:r>
            <a:r>
              <a:rPr lang="es-ES" sz="4800" dirty="0"/>
              <a:t>está involucrada en las emociones, cuya manipulación produce sensaciones de miedo, pero puede producir también el placer. </a:t>
            </a:r>
            <a:endParaRPr lang="es-ES" sz="4800" b="1" dirty="0"/>
          </a:p>
          <a:p>
            <a:r>
              <a:rPr lang="es-ES" sz="4800" b="1" dirty="0"/>
              <a:t>Hipocampo: </a:t>
            </a:r>
            <a:r>
              <a:rPr lang="es-ES" sz="4800" dirty="0"/>
              <a:t>se vincula a la memoria, sobre todo la espacial.</a:t>
            </a:r>
          </a:p>
          <a:p>
            <a:pPr marL="0" indent="0">
              <a:buNone/>
            </a:pPr>
            <a:endParaRPr lang="es-ES" sz="1600" b="1" dirty="0"/>
          </a:p>
          <a:p>
            <a:pPr marL="0" indent="0">
              <a:buNone/>
            </a:pPr>
            <a:endParaRPr lang="es-ES" sz="1600" b="1" dirty="0"/>
          </a:p>
          <a:p>
            <a:pPr marL="0" indent="0">
              <a:buNone/>
            </a:pPr>
            <a:endParaRPr lang="es-ES" sz="1600" b="1" dirty="0"/>
          </a:p>
          <a:p>
            <a:pPr marL="0" indent="0">
              <a:buNone/>
            </a:pPr>
            <a:endParaRPr lang="es-ES" sz="1600" b="1" dirty="0"/>
          </a:p>
          <a:p>
            <a:pPr marL="0" indent="0">
              <a:buNone/>
            </a:pPr>
            <a:endParaRPr lang="es-ES" sz="1600" b="1" dirty="0"/>
          </a:p>
          <a:p>
            <a:pPr marL="0" indent="0">
              <a:buNone/>
            </a:pPr>
            <a:endParaRPr lang="es-ES" sz="1600" b="1" dirty="0"/>
          </a:p>
          <a:p>
            <a:pPr marL="0" indent="0">
              <a:buNone/>
            </a:pPr>
            <a:endParaRPr lang="es-ES" sz="1600" b="1" dirty="0"/>
          </a:p>
          <a:p>
            <a:pPr marL="0" indent="0">
              <a:buNone/>
            </a:pPr>
            <a:endParaRPr lang="es-ES" sz="1600" b="1" dirty="0"/>
          </a:p>
          <a:p>
            <a:pPr marL="0" indent="0">
              <a:buNone/>
            </a:pPr>
            <a:endParaRPr lang="es-ES" sz="1600" b="1" dirty="0"/>
          </a:p>
        </p:txBody>
      </p:sp>
      <p:sp>
        <p:nvSpPr>
          <p:cNvPr id="5" name="Título 1"/>
          <p:cNvSpPr>
            <a:spLocks noGrp="1"/>
          </p:cNvSpPr>
          <p:nvPr>
            <p:ph type="title"/>
          </p:nvPr>
        </p:nvSpPr>
        <p:spPr>
          <a:xfrm>
            <a:off x="0" y="1"/>
            <a:ext cx="12192000" cy="1690688"/>
          </a:xfrm>
          <a:solidFill>
            <a:srgbClr val="92D050"/>
          </a:solidFill>
        </p:spPr>
        <p:txBody>
          <a:bodyPr>
            <a:noAutofit/>
          </a:bodyPr>
          <a:lstStyle/>
          <a:p>
            <a:r>
              <a:rPr lang="es-ES" sz="3200" b="1" dirty="0"/>
              <a:t>                                                            </a:t>
            </a:r>
            <a:r>
              <a:rPr lang="es-ES" sz="3600" b="1" dirty="0"/>
              <a:t>Diálogos Interdisciplinares</a:t>
            </a:r>
            <a:br>
              <a:rPr lang="es-ES" sz="3200" b="1" dirty="0"/>
            </a:br>
            <a:r>
              <a:rPr lang="es-ES" sz="3200" b="1" dirty="0"/>
              <a:t>                                        </a:t>
            </a:r>
            <a:r>
              <a:rPr lang="es-ES" sz="3600" b="1" dirty="0"/>
              <a:t>Neurociencia Cognitiva</a:t>
            </a:r>
            <a:endParaRPr lang="es-ES" sz="3600"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2700" y="2498953"/>
            <a:ext cx="2582863" cy="2239717"/>
          </a:xfrm>
          <a:prstGeom prst="rect">
            <a:avLst/>
          </a:prstGeom>
        </p:spPr>
      </p:pic>
      <p:sp>
        <p:nvSpPr>
          <p:cNvPr id="9" name="CuadroTexto 8"/>
          <p:cNvSpPr txBox="1"/>
          <p:nvPr/>
        </p:nvSpPr>
        <p:spPr>
          <a:xfrm>
            <a:off x="9309100" y="2087017"/>
            <a:ext cx="2197100" cy="276999"/>
          </a:xfrm>
          <a:prstGeom prst="rect">
            <a:avLst/>
          </a:prstGeom>
          <a:noFill/>
        </p:spPr>
        <p:txBody>
          <a:bodyPr wrap="square" rtlCol="0">
            <a:spAutoFit/>
          </a:bodyPr>
          <a:lstStyle/>
          <a:p>
            <a:r>
              <a:rPr lang="es-ES" sz="1200" dirty="0"/>
              <a:t>RUBIA, s.f., Sistema límbico.</a:t>
            </a:r>
          </a:p>
        </p:txBody>
      </p:sp>
      <p:sp>
        <p:nvSpPr>
          <p:cNvPr id="10" name="CuadroTexto 9"/>
          <p:cNvSpPr txBox="1"/>
          <p:nvPr/>
        </p:nvSpPr>
        <p:spPr>
          <a:xfrm>
            <a:off x="8826499" y="5174673"/>
            <a:ext cx="2743459" cy="1384995"/>
          </a:xfrm>
          <a:prstGeom prst="rect">
            <a:avLst/>
          </a:prstGeom>
          <a:noFill/>
        </p:spPr>
        <p:txBody>
          <a:bodyPr wrap="square" rtlCol="0">
            <a:spAutoFit/>
          </a:bodyPr>
          <a:lstStyle/>
          <a:p>
            <a:r>
              <a:rPr lang="es-ES" sz="1200" dirty="0"/>
              <a:t>El SISTEMA LÍMBICO se sitúa en las camadas más profundas de la corteza cerebral, por eso es más antiguo,  operando como el reservatorio de la memoria evolutiva, en lo que respeta a la supervivencia. Actúa en nivel inconsciente. </a:t>
            </a:r>
          </a:p>
        </p:txBody>
      </p:sp>
    </p:spTree>
    <p:extLst>
      <p:ext uri="{BB962C8B-B14F-4D97-AF65-F5344CB8AC3E}">
        <p14:creationId xmlns:p14="http://schemas.microsoft.com/office/powerpoint/2010/main" val="17888778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sz="half" idx="1"/>
          </p:nvPr>
        </p:nvSpPr>
        <p:spPr/>
        <p:txBody>
          <a:bodyPr>
            <a:normAutofit/>
          </a:bodyPr>
          <a:lstStyle/>
          <a:p>
            <a:pPr marL="0" indent="0">
              <a:buNone/>
            </a:pPr>
            <a:r>
              <a:rPr lang="es-ES" sz="2000" b="1" dirty="0"/>
              <a:t>EL COMPONENTE CULTURAL</a:t>
            </a:r>
          </a:p>
          <a:p>
            <a:pPr marL="0" indent="0">
              <a:buNone/>
            </a:pPr>
            <a:r>
              <a:rPr lang="es-ES" sz="1600" dirty="0"/>
              <a:t>El experimento del Dr. Michael Persinger (foto), llevado a cabo desde 1987, denominado popularmente </a:t>
            </a:r>
            <a:r>
              <a:rPr lang="es-ES" sz="1600" b="1" i="1" dirty="0"/>
              <a:t>“El Casco de Dios”, </a:t>
            </a:r>
            <a:r>
              <a:rPr lang="es-ES" sz="1600" dirty="0"/>
              <a:t>consiste en un estimulador de electromagnético del cerebro y, según sus experimentos, produce experiencias místicas, pero moduladas por las creencias de sus usuarios, enfatizando la importancia del factor cultural.  </a:t>
            </a:r>
          </a:p>
          <a:p>
            <a:pPr marL="0" indent="0">
              <a:buNone/>
            </a:pPr>
            <a:endParaRPr lang="es-ES" sz="1600" dirty="0"/>
          </a:p>
          <a:p>
            <a:pPr marL="0" indent="0">
              <a:buNone/>
            </a:pPr>
            <a:endParaRPr lang="es-ES" sz="2000" dirty="0"/>
          </a:p>
        </p:txBody>
      </p:sp>
      <p:sp>
        <p:nvSpPr>
          <p:cNvPr id="4" name="Marcador de contenido 3"/>
          <p:cNvSpPr>
            <a:spLocks noGrp="1"/>
          </p:cNvSpPr>
          <p:nvPr>
            <p:ph sz="half" idx="2"/>
          </p:nvPr>
        </p:nvSpPr>
        <p:spPr/>
        <p:txBody>
          <a:bodyPr>
            <a:normAutofit/>
          </a:bodyPr>
          <a:lstStyle/>
          <a:p>
            <a:pPr marL="0" indent="0">
              <a:buNone/>
            </a:pPr>
            <a:r>
              <a:rPr lang="es-ES" sz="2000" b="1" dirty="0"/>
              <a:t>EL SISTEMA LÍMBICO Y EL TEATRO</a:t>
            </a:r>
          </a:p>
          <a:p>
            <a:r>
              <a:rPr lang="es-ES" sz="2000" dirty="0"/>
              <a:t>Los ejercicios teatrales, sobre todo en la Antropología Teatral, visan siempre crear un estado creativo diferenciado, activando la memoria, por medio de las acciones físicas, o estímulos visuales y sonoros. En lo que podemos comprender, esta estimulación existe y forma parte de la práctica teatral y de la preparación de los actores.</a:t>
            </a:r>
          </a:p>
          <a:p>
            <a:r>
              <a:rPr lang="es-ES" sz="2000" dirty="0"/>
              <a:t>Conocer este funcionamiento, sin lugar a dudas, es de grande utilidad para los actores, danzarines, performers, músicos y todas los profesionales  que hacen un uso creativo de sus cuerpos. </a:t>
            </a:r>
          </a:p>
        </p:txBody>
      </p:sp>
      <p:sp>
        <p:nvSpPr>
          <p:cNvPr id="5" name="Título 1"/>
          <p:cNvSpPr txBox="1">
            <a:spLocks/>
          </p:cNvSpPr>
          <p:nvPr/>
        </p:nvSpPr>
        <p:spPr>
          <a:xfrm>
            <a:off x="0" y="1"/>
            <a:ext cx="12192000" cy="1704752"/>
          </a:xfrm>
          <a:prstGeom prst="rect">
            <a:avLst/>
          </a:prstGeom>
          <a:solidFill>
            <a:srgbClr val="92D05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a:t>                                                            </a:t>
            </a:r>
            <a:r>
              <a:rPr lang="es-ES" sz="3600" b="1" dirty="0"/>
              <a:t>Diálogos Interdisciplinares</a:t>
            </a:r>
            <a:br>
              <a:rPr lang="es-ES" sz="3200" b="1" dirty="0"/>
            </a:br>
            <a:r>
              <a:rPr lang="es-ES" sz="3200" b="1" dirty="0"/>
              <a:t>                                  </a:t>
            </a:r>
            <a:r>
              <a:rPr lang="es-ES" sz="3600" b="1" dirty="0"/>
              <a:t>La Neurociencia Cognitiva</a:t>
            </a:r>
            <a:endParaRPr lang="es-ES" sz="3600"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064" y="3778929"/>
            <a:ext cx="3931872" cy="2181472"/>
          </a:xfrm>
          <a:prstGeom prst="rect">
            <a:avLst/>
          </a:prstGeom>
        </p:spPr>
      </p:pic>
      <p:sp>
        <p:nvSpPr>
          <p:cNvPr id="8" name="CuadroTexto 7"/>
          <p:cNvSpPr txBox="1"/>
          <p:nvPr/>
        </p:nvSpPr>
        <p:spPr>
          <a:xfrm>
            <a:off x="1463064" y="6020837"/>
            <a:ext cx="2949576" cy="276999"/>
          </a:xfrm>
          <a:prstGeom prst="rect">
            <a:avLst/>
          </a:prstGeom>
          <a:noFill/>
        </p:spPr>
        <p:txBody>
          <a:bodyPr wrap="square" rtlCol="0">
            <a:spAutoFit/>
          </a:bodyPr>
          <a:lstStyle/>
          <a:p>
            <a:r>
              <a:rPr lang="es-ES" sz="1200" dirty="0"/>
              <a:t>Dr. Michael Persinger y el Casco de Dios</a:t>
            </a:r>
          </a:p>
        </p:txBody>
      </p:sp>
    </p:spTree>
    <p:extLst>
      <p:ext uri="{BB962C8B-B14F-4D97-AF65-F5344CB8AC3E}">
        <p14:creationId xmlns:p14="http://schemas.microsoft.com/office/powerpoint/2010/main" val="32119337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838200" y="1825625"/>
            <a:ext cx="5181600" cy="4706526"/>
          </a:xfrm>
        </p:spPr>
        <p:txBody>
          <a:bodyPr>
            <a:normAutofit fontScale="62500" lnSpcReduction="20000"/>
          </a:bodyPr>
          <a:lstStyle/>
          <a:p>
            <a:pPr marL="0" indent="0">
              <a:buNone/>
            </a:pPr>
            <a:r>
              <a:rPr lang="es-ES" sz="2600" b="1" dirty="0"/>
              <a:t>EL SISTEMA ESPECULAR (‘Neuronas Espejo’) y el TEATRO</a:t>
            </a:r>
          </a:p>
          <a:p>
            <a:pPr marL="0" indent="0">
              <a:buNone/>
            </a:pPr>
            <a:r>
              <a:rPr lang="es-ES" sz="2200" dirty="0"/>
              <a:t>Descubiertas en 1996 por el equipo del </a:t>
            </a:r>
            <a:r>
              <a:rPr lang="es-ES" sz="2200" b="1" dirty="0"/>
              <a:t>Giacomo </a:t>
            </a:r>
            <a:r>
              <a:rPr lang="es-ES" sz="2200" b="1" dirty="0" err="1"/>
              <a:t>Rizzolatti</a:t>
            </a:r>
            <a:r>
              <a:rPr lang="es-ES" sz="2200" dirty="0"/>
              <a:t>, de la Universidad de Parma (Italia), las neuronas espejo, o sistema especular, actúan cuando un animal ve una acción siendo ejecutada, en las mismas áreas que se activan cuando se practican estas mismas acciona. En suma,  ejercen la EMPATÍA, “te pone en el lugar del otro”. </a:t>
            </a:r>
          </a:p>
          <a:p>
            <a:pPr marL="0" indent="0">
              <a:buNone/>
            </a:pPr>
            <a:r>
              <a:rPr lang="es-ES" sz="2200" dirty="0"/>
              <a:t>Situadas en el córtex frontal y pre frontal, o sea, en la parte del cerebro considerada de desarrollo más reciente y también la última a se formar – según informan los estudiosos, el córtex solamente completa su desarrollo en torno a los 25 años.</a:t>
            </a:r>
          </a:p>
          <a:p>
            <a:pPr marL="0" indent="0">
              <a:buNone/>
            </a:pPr>
            <a:r>
              <a:rPr lang="es-ES" sz="2200" b="1" dirty="0"/>
              <a:t>Ángel Berenguer </a:t>
            </a:r>
            <a:r>
              <a:rPr lang="es-ES" sz="2200" dirty="0"/>
              <a:t>(2007, p. 26) ya alertaba de la importancia del </a:t>
            </a:r>
            <a:r>
              <a:rPr lang="es-ES" sz="2200" i="1" dirty="0"/>
              <a:t>Sistema Especular</a:t>
            </a:r>
            <a:r>
              <a:rPr lang="es-ES" sz="2200" dirty="0"/>
              <a:t>,  o la ‘</a:t>
            </a:r>
            <a:r>
              <a:rPr lang="es-ES" sz="2200" i="1" dirty="0"/>
              <a:t>neuronas espejo’ </a:t>
            </a:r>
            <a:r>
              <a:rPr lang="es-ES" sz="2200" dirty="0"/>
              <a:t>para el Teatro, al comentar la entrevista de </a:t>
            </a:r>
            <a:r>
              <a:rPr lang="es-ES" sz="2200" dirty="0" err="1"/>
              <a:t>Rizzolatti</a:t>
            </a:r>
            <a:r>
              <a:rPr lang="es-ES" sz="2200" dirty="0"/>
              <a:t> concedida al El Pais, el 19/10/2005. </a:t>
            </a:r>
          </a:p>
          <a:p>
            <a:pPr marL="0" indent="0">
              <a:buNone/>
            </a:pPr>
            <a:r>
              <a:rPr lang="es-ES" sz="2200" dirty="0"/>
              <a:t>Actuando por medio de la </a:t>
            </a:r>
            <a:r>
              <a:rPr lang="es-ES" sz="2200" b="1" i="1" dirty="0"/>
              <a:t>Empatía</a:t>
            </a:r>
            <a:r>
              <a:rPr lang="es-ES" sz="2200" dirty="0"/>
              <a:t>, el </a:t>
            </a:r>
            <a:r>
              <a:rPr lang="es-ES" sz="2200" b="1" i="1" dirty="0"/>
              <a:t>Sistema Especular </a:t>
            </a:r>
            <a:r>
              <a:rPr lang="es-ES" sz="2200" dirty="0"/>
              <a:t>está implicado tanto en los sistemas de imitación, como la mímica; en la imaginación y, por lo tanto, en la creatividad;  en los sistemas de recepción de la obra teatral. Destacamos sus extremos, desde la </a:t>
            </a:r>
            <a:r>
              <a:rPr lang="es-ES" sz="2200" b="1" i="1" dirty="0"/>
              <a:t>Catarsis aristotélica</a:t>
            </a:r>
            <a:r>
              <a:rPr lang="es-ES" sz="2200" i="1" dirty="0"/>
              <a:t>, </a:t>
            </a:r>
            <a:r>
              <a:rPr lang="es-ES" sz="2200" dirty="0"/>
              <a:t>la </a:t>
            </a:r>
            <a:r>
              <a:rPr lang="es-ES" sz="2200" b="1" dirty="0"/>
              <a:t>no-catarsis</a:t>
            </a:r>
            <a:r>
              <a:rPr lang="es-ES" sz="2200" dirty="0"/>
              <a:t>, o ruptura,  propuesta por </a:t>
            </a:r>
            <a:r>
              <a:rPr lang="es-ES" sz="2200" b="1" dirty="0"/>
              <a:t>Bertolt Brecht;</a:t>
            </a:r>
            <a:r>
              <a:rPr lang="es-ES" sz="2200" dirty="0"/>
              <a:t> el teatro de la crueldad, de </a:t>
            </a:r>
            <a:r>
              <a:rPr lang="es-ES" sz="2200" b="1" dirty="0"/>
              <a:t>Antonin Artaud</a:t>
            </a:r>
            <a:r>
              <a:rPr lang="es-ES" sz="2200" dirty="0"/>
              <a:t>, que va a extremos o el teatro de </a:t>
            </a:r>
            <a:r>
              <a:rPr lang="es-ES" sz="2200" b="1" dirty="0"/>
              <a:t>Jerzy Grotowski, </a:t>
            </a:r>
            <a:r>
              <a:rPr lang="es-ES" sz="2200" dirty="0"/>
              <a:t>que propone una vivencia profunda. </a:t>
            </a:r>
          </a:p>
          <a:p>
            <a:pPr marL="0" indent="0">
              <a:buNone/>
            </a:pPr>
            <a:r>
              <a:rPr lang="es-ES" sz="2200" dirty="0"/>
              <a:t>También se puede afirmar que el </a:t>
            </a:r>
            <a:r>
              <a:rPr lang="es-ES" sz="2200" b="1" i="1" dirty="0"/>
              <a:t>Sistema Especular </a:t>
            </a:r>
            <a:r>
              <a:rPr lang="es-ES" sz="2200" dirty="0"/>
              <a:t>se vincula a los sentidos, en especial, el visual. </a:t>
            </a:r>
          </a:p>
          <a:p>
            <a:pPr marL="0" indent="0">
              <a:buNone/>
            </a:pPr>
            <a:r>
              <a:rPr lang="es-ES" sz="2200" dirty="0"/>
              <a:t>  </a:t>
            </a:r>
            <a:r>
              <a:rPr lang="es-ES" sz="2200" i="1" dirty="0"/>
              <a:t> </a:t>
            </a:r>
          </a:p>
        </p:txBody>
      </p:sp>
      <p:sp>
        <p:nvSpPr>
          <p:cNvPr id="5" name="Título 1"/>
          <p:cNvSpPr>
            <a:spLocks noGrp="1"/>
          </p:cNvSpPr>
          <p:nvPr>
            <p:ph type="title"/>
          </p:nvPr>
        </p:nvSpPr>
        <p:spPr>
          <a:xfrm>
            <a:off x="0" y="1"/>
            <a:ext cx="12192000" cy="1690688"/>
          </a:xfrm>
          <a:solidFill>
            <a:srgbClr val="92D050"/>
          </a:solidFill>
        </p:spPr>
        <p:txBody>
          <a:bodyPr>
            <a:noAutofit/>
          </a:bodyPr>
          <a:lstStyle/>
          <a:p>
            <a:r>
              <a:rPr lang="es-ES" sz="3200" b="1" dirty="0"/>
              <a:t>                                                            </a:t>
            </a:r>
            <a:r>
              <a:rPr lang="es-ES" sz="3600" b="1" dirty="0"/>
              <a:t>Diálogos Interdisciplinares</a:t>
            </a:r>
            <a:br>
              <a:rPr lang="es-ES" sz="3200" b="1" dirty="0"/>
            </a:br>
            <a:r>
              <a:rPr lang="es-ES" sz="3200" b="1" dirty="0"/>
              <a:t>                                  </a:t>
            </a:r>
            <a:r>
              <a:rPr lang="es-ES" sz="3600" b="1" dirty="0"/>
              <a:t>    Neurociencia Cognitiva</a:t>
            </a:r>
            <a:endParaRPr lang="es-ES" sz="3600" dirty="0"/>
          </a:p>
        </p:txBody>
      </p:sp>
      <p:pic>
        <p:nvPicPr>
          <p:cNvPr id="16" name="Marcador de contenido 1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220690" y="1825625"/>
            <a:ext cx="5133109" cy="2887374"/>
          </a:xfrm>
        </p:spPr>
      </p:pic>
      <p:sp>
        <p:nvSpPr>
          <p:cNvPr id="17" name="CuadroTexto 16"/>
          <p:cNvSpPr txBox="1"/>
          <p:nvPr/>
        </p:nvSpPr>
        <p:spPr>
          <a:xfrm>
            <a:off x="6220690" y="1813327"/>
            <a:ext cx="5133109" cy="369332"/>
          </a:xfrm>
          <a:prstGeom prst="rect">
            <a:avLst/>
          </a:prstGeom>
          <a:noFill/>
        </p:spPr>
        <p:txBody>
          <a:bodyPr wrap="square" rtlCol="0">
            <a:spAutoFit/>
          </a:bodyPr>
          <a:lstStyle/>
          <a:p>
            <a:r>
              <a:rPr lang="es-ES" dirty="0">
                <a:solidFill>
                  <a:schemeClr val="bg1"/>
                </a:solidFill>
              </a:rPr>
              <a:t>Giacomo </a:t>
            </a:r>
            <a:r>
              <a:rPr lang="es-ES" dirty="0" err="1">
                <a:solidFill>
                  <a:schemeClr val="bg1"/>
                </a:solidFill>
              </a:rPr>
              <a:t>Rizzolatti</a:t>
            </a:r>
            <a:endParaRPr lang="es-ES" dirty="0">
              <a:solidFill>
                <a:schemeClr val="bg1"/>
              </a:solidFill>
            </a:endParaRPr>
          </a:p>
        </p:txBody>
      </p:sp>
      <p:pic>
        <p:nvPicPr>
          <p:cNvPr id="18" name="Imagen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6322" y="5224120"/>
            <a:ext cx="1779764" cy="1150455"/>
          </a:xfrm>
          <a:prstGeom prst="rect">
            <a:avLst/>
          </a:prstGeom>
        </p:spPr>
      </p:pic>
      <p:pic>
        <p:nvPicPr>
          <p:cNvPr id="19" name="Imagen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5018" y="5224120"/>
            <a:ext cx="1170147" cy="1145368"/>
          </a:xfrm>
          <a:prstGeom prst="rect">
            <a:avLst/>
          </a:prstGeom>
        </p:spPr>
      </p:pic>
      <p:sp>
        <p:nvSpPr>
          <p:cNvPr id="20" name="CuadroTexto 19"/>
          <p:cNvSpPr txBox="1"/>
          <p:nvPr/>
        </p:nvSpPr>
        <p:spPr>
          <a:xfrm>
            <a:off x="6264208" y="4838438"/>
            <a:ext cx="3941619" cy="307777"/>
          </a:xfrm>
          <a:prstGeom prst="rect">
            <a:avLst/>
          </a:prstGeom>
          <a:noFill/>
        </p:spPr>
        <p:txBody>
          <a:bodyPr wrap="square" rtlCol="0">
            <a:spAutoFit/>
          </a:bodyPr>
          <a:lstStyle/>
          <a:p>
            <a:r>
              <a:rPr lang="es-ES" sz="1400" b="1" dirty="0"/>
              <a:t>Máscaras griegas de </a:t>
            </a:r>
            <a:r>
              <a:rPr lang="es-ES" sz="1400" b="1" dirty="0" err="1"/>
              <a:t>Tragédia</a:t>
            </a:r>
            <a:r>
              <a:rPr lang="es-ES" sz="1400" b="1" dirty="0"/>
              <a:t> y </a:t>
            </a:r>
            <a:r>
              <a:rPr lang="es-ES" sz="1400" b="1" dirty="0" err="1"/>
              <a:t>Comédia</a:t>
            </a:r>
            <a:r>
              <a:rPr lang="es-ES" sz="1400" b="1" dirty="0"/>
              <a:t> </a:t>
            </a:r>
          </a:p>
        </p:txBody>
      </p:sp>
      <p:pic>
        <p:nvPicPr>
          <p:cNvPr id="21" name="Imagen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79904" y="5247987"/>
            <a:ext cx="1696074" cy="1121501"/>
          </a:xfrm>
          <a:prstGeom prst="rect">
            <a:avLst/>
          </a:prstGeom>
        </p:spPr>
      </p:pic>
    </p:spTree>
    <p:extLst>
      <p:ext uri="{BB962C8B-B14F-4D97-AF65-F5344CB8AC3E}">
        <p14:creationId xmlns:p14="http://schemas.microsoft.com/office/powerpoint/2010/main" val="24073909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fontScale="55000" lnSpcReduction="20000"/>
          </a:bodyPr>
          <a:lstStyle/>
          <a:p>
            <a:pPr marL="0" indent="0">
              <a:buNone/>
            </a:pPr>
            <a:r>
              <a:rPr lang="es-ES" sz="3200" b="1" dirty="0"/>
              <a:t>El experimento </a:t>
            </a:r>
            <a:r>
              <a:rPr lang="es-ES" b="1" dirty="0"/>
              <a:t>sobre la reacción a las informaciones ambiguas o contradictorias, con estudio aplicado al Teatro</a:t>
            </a:r>
          </a:p>
          <a:p>
            <a:pPr marL="0" indent="0">
              <a:buNone/>
            </a:pPr>
            <a:r>
              <a:rPr lang="es-ES" dirty="0"/>
              <a:t>El estudio realizado por el investigador teatral </a:t>
            </a:r>
            <a:r>
              <a:rPr lang="es-ES" b="1" dirty="0"/>
              <a:t>Gabriele </a:t>
            </a:r>
            <a:r>
              <a:rPr lang="es-ES" b="1" dirty="0" err="1"/>
              <a:t>Sofia</a:t>
            </a:r>
            <a:r>
              <a:rPr lang="es-ES" b="1" dirty="0"/>
              <a:t> </a:t>
            </a:r>
            <a:r>
              <a:rPr lang="es-ES" dirty="0"/>
              <a:t>y el neurólogo </a:t>
            </a:r>
            <a:r>
              <a:rPr lang="es-ES" b="1" dirty="0"/>
              <a:t>Sergio </a:t>
            </a:r>
            <a:r>
              <a:rPr lang="es-ES" b="1" dirty="0" err="1"/>
              <a:t>Paradiso</a:t>
            </a:r>
            <a:r>
              <a:rPr lang="es-ES" dirty="0"/>
              <a:t>, del Departamento de Psiquiatría de la Universidad de Iowa, que analizó las expresiones faciales, las emociones y la actividad cerebral de un grupo de jóvenes ente 20 y 37 años, con capacidad cognitiva normal, según informaron, a los cuales fueran presentadas imágenes y medidas la reacción cerebral. </a:t>
            </a:r>
            <a:r>
              <a:rPr lang="es-ES" b="1" dirty="0"/>
              <a:t>El objetivo del estudio era medir la reacción a las informaciones ambiguas o contradictorias.</a:t>
            </a:r>
            <a:r>
              <a:rPr lang="es-ES" dirty="0"/>
              <a:t> </a:t>
            </a:r>
          </a:p>
          <a:p>
            <a:pPr marL="0" indent="0">
              <a:buNone/>
            </a:pPr>
            <a:r>
              <a:rPr lang="es-ES" dirty="0"/>
              <a:t>Según los autores, se constató un incremento de la actividad de la </a:t>
            </a:r>
            <a:r>
              <a:rPr lang="es-ES" i="1" dirty="0"/>
              <a:t>corteza prefrontal medial, </a:t>
            </a:r>
            <a:r>
              <a:rPr lang="es-ES" dirty="0"/>
              <a:t>responsable por los procesos autobiográficos, la planificación y la resolución de conflictos antes estas imágenes. Al contrario, cuando se presentaban otras imágenes que no contenían ambigüedades, la actividad en esta área cerebral era mínima. Lo que lleva a concluir que se desactiva un sistema importante para la cognición.</a:t>
            </a:r>
          </a:p>
          <a:p>
            <a:pPr marL="0" indent="0">
              <a:buNone/>
            </a:pPr>
            <a:r>
              <a:rPr lang="es-ES" dirty="0"/>
              <a:t>Aplicando el estudio al Teatro, concluirán que los actores que consiguen dilatar la expectativa y la curiosidad del público, tornándose más atractivo do que aquel que exhiba únicamente expresiones claras y fácilmente 'legibles' (PARADISO, S. y SOFIA, G., 2010, p.59) </a:t>
            </a:r>
          </a:p>
          <a:p>
            <a:pPr marL="0" indent="0">
              <a:buNone/>
            </a:pPr>
            <a:endParaRPr lang="es-ES" sz="4000" dirty="0"/>
          </a:p>
          <a:p>
            <a:pPr marL="0" indent="0">
              <a:buNone/>
            </a:pPr>
            <a:endParaRPr lang="es-ES" dirty="0"/>
          </a:p>
        </p:txBody>
      </p:sp>
      <p:sp>
        <p:nvSpPr>
          <p:cNvPr id="5" name="Título 1"/>
          <p:cNvSpPr>
            <a:spLocks noGrp="1"/>
          </p:cNvSpPr>
          <p:nvPr>
            <p:ph type="title"/>
          </p:nvPr>
        </p:nvSpPr>
        <p:spPr>
          <a:xfrm>
            <a:off x="0" y="1"/>
            <a:ext cx="12192000" cy="1690688"/>
          </a:xfrm>
          <a:solidFill>
            <a:srgbClr val="92D050"/>
          </a:solidFill>
        </p:spPr>
        <p:txBody>
          <a:bodyPr>
            <a:noAutofit/>
          </a:bodyPr>
          <a:lstStyle/>
          <a:p>
            <a:r>
              <a:rPr lang="es-ES" sz="3200" b="1" dirty="0"/>
              <a:t>                                                            </a:t>
            </a:r>
            <a:r>
              <a:rPr lang="es-ES" sz="3600" b="1" dirty="0"/>
              <a:t>Diálogos Interdisciplinares</a:t>
            </a:r>
            <a:br>
              <a:rPr lang="es-ES" sz="3200" b="1" dirty="0"/>
            </a:br>
            <a:r>
              <a:rPr lang="es-ES" sz="3200" b="1" dirty="0"/>
              <a:t>                                  </a:t>
            </a:r>
            <a:r>
              <a:rPr lang="es-ES" sz="3600" b="1" dirty="0"/>
              <a:t>La Neurociencia Cognitiva</a:t>
            </a:r>
            <a:endParaRPr lang="es-ES" sz="3600" dirty="0"/>
          </a:p>
        </p:txBody>
      </p:sp>
      <p:pic>
        <p:nvPicPr>
          <p:cNvPr id="8" name="Marcador de contenido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81750" y="2372519"/>
            <a:ext cx="4762500" cy="3257550"/>
          </a:xfrm>
        </p:spPr>
      </p:pic>
    </p:spTree>
    <p:extLst>
      <p:ext uri="{BB962C8B-B14F-4D97-AF65-F5344CB8AC3E}">
        <p14:creationId xmlns:p14="http://schemas.microsoft.com/office/powerpoint/2010/main" val="22437258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fontScale="92500" lnSpcReduction="20000"/>
          </a:bodyPr>
          <a:lstStyle/>
          <a:p>
            <a:pPr marL="0" indent="0">
              <a:buNone/>
            </a:pPr>
            <a:r>
              <a:rPr lang="es-ES" sz="2000" b="1" dirty="0"/>
              <a:t>INCERTIDUMBRE y CAOS</a:t>
            </a:r>
          </a:p>
          <a:p>
            <a:pPr marL="0" indent="0">
              <a:buNone/>
            </a:pPr>
            <a:r>
              <a:rPr lang="es-ES" sz="2000" b="1" dirty="0"/>
              <a:t>     </a:t>
            </a:r>
            <a:r>
              <a:rPr lang="es-ES" sz="1800" b="1" dirty="0"/>
              <a:t>ASPECTOS DESCONCERTANTES DE LA REALIDAD </a:t>
            </a:r>
          </a:p>
          <a:p>
            <a:pPr marL="0" indent="0">
              <a:buNone/>
            </a:pPr>
            <a:endParaRPr lang="es-ES" sz="2000" dirty="0"/>
          </a:p>
        </p:txBody>
      </p:sp>
      <p:sp>
        <p:nvSpPr>
          <p:cNvPr id="5" name="Título 1"/>
          <p:cNvSpPr>
            <a:spLocks noGrp="1"/>
          </p:cNvSpPr>
          <p:nvPr>
            <p:ph type="title"/>
          </p:nvPr>
        </p:nvSpPr>
        <p:spPr>
          <a:xfrm>
            <a:off x="0" y="1"/>
            <a:ext cx="12192000" cy="1690688"/>
          </a:xfrm>
          <a:solidFill>
            <a:srgbClr val="92D050"/>
          </a:solidFill>
        </p:spPr>
        <p:txBody>
          <a:bodyPr>
            <a:noAutofit/>
          </a:bodyPr>
          <a:lstStyle/>
          <a:p>
            <a:r>
              <a:rPr lang="es-ES" sz="3600" b="1" dirty="0"/>
              <a:t>                                                       Diálogos Interdisciplinares</a:t>
            </a:r>
            <a:br>
              <a:rPr lang="es-ES" sz="3600" b="1" dirty="0"/>
            </a:br>
            <a:r>
              <a:rPr lang="es-ES" sz="3600" b="1" dirty="0"/>
              <a:t>                                   La Física Moderna</a:t>
            </a:r>
            <a:endParaRPr lang="es-ES" sz="3600" dirty="0"/>
          </a:p>
        </p:txBody>
      </p:sp>
      <p:sp>
        <p:nvSpPr>
          <p:cNvPr id="8" name="Marcador de contenido 7"/>
          <p:cNvSpPr>
            <a:spLocks noGrp="1"/>
          </p:cNvSpPr>
          <p:nvPr>
            <p:ph sz="half" idx="2"/>
          </p:nvPr>
        </p:nvSpPr>
        <p:spPr/>
        <p:txBody>
          <a:bodyPr>
            <a:normAutofit fontScale="92500" lnSpcReduction="20000"/>
          </a:bodyPr>
          <a:lstStyle/>
          <a:p>
            <a:pPr marL="0" indent="0">
              <a:buNone/>
            </a:pPr>
            <a:r>
              <a:rPr lang="es-ES" sz="1600" b="1" dirty="0"/>
              <a:t>NUEVAS FORMAS DE VER EL MUNDO</a:t>
            </a:r>
          </a:p>
          <a:p>
            <a:pPr marL="0" indent="0">
              <a:buNone/>
            </a:pPr>
            <a:r>
              <a:rPr lang="es-ES" sz="1600" b="1" dirty="0"/>
              <a:t>El Caos y la Incertidumbre </a:t>
            </a:r>
            <a:r>
              <a:rPr lang="es-ES" sz="1600" dirty="0"/>
              <a:t>están en la esencia del mundo, del arte y del ritual</a:t>
            </a:r>
          </a:p>
          <a:p>
            <a:pPr marL="0" indent="0">
              <a:buNone/>
            </a:pPr>
            <a:r>
              <a:rPr lang="es-ES" sz="1600" dirty="0"/>
              <a:t>La </a:t>
            </a:r>
            <a:r>
              <a:rPr lang="es-ES" sz="1600" b="1" i="1" dirty="0"/>
              <a:t>Teoría del Caos </a:t>
            </a:r>
            <a:r>
              <a:rPr lang="es-ES" sz="1600" dirty="0"/>
              <a:t>se mueve en ciclos imprevisibles, que oscilan entre ORDEN – CAOS – ORDEN. Actúa con la intervención de factores aleatorios y por medio de ‘elementos perturbadores’, genera pánico, destrucción y termina por calmarse, restableciendo el orden.   </a:t>
            </a:r>
            <a:endParaRPr lang="es-ES" sz="1600" b="1" i="1" dirty="0"/>
          </a:p>
          <a:p>
            <a:pPr marL="0" indent="0">
              <a:buNone/>
            </a:pPr>
            <a:r>
              <a:rPr lang="es-ES" sz="1600" dirty="0"/>
              <a:t>El </a:t>
            </a:r>
            <a:r>
              <a:rPr lang="es-ES" sz="1600" b="1" i="1" dirty="0"/>
              <a:t>Principio de Incertidumbre, </a:t>
            </a:r>
            <a:r>
              <a:rPr lang="es-ES" sz="1600" dirty="0"/>
              <a:t>creado por Werner Heisenberg (Alemania, 1901-1976), en colaboración con Max Born (</a:t>
            </a:r>
            <a:r>
              <a:rPr lang="es-ES" sz="1600" dirty="0" err="1"/>
              <a:t>Breslau</a:t>
            </a:r>
            <a:r>
              <a:rPr lang="es-ES" sz="1600" dirty="0"/>
              <a:t>, 1882-Gotinga, 1970); y sobre todo, Niels Bohr (Copenhague, 1885 - 1962) ilustra esa clase de fenómenos que no puede ser comprendido racionalmente, pero que están ‘comprobados’ científicamente y hoy poseen aplicaciones prácticas, como el </a:t>
            </a:r>
            <a:r>
              <a:rPr lang="es-ES" sz="1600" i="1" dirty="0"/>
              <a:t>ordenado cuántico, </a:t>
            </a:r>
            <a:r>
              <a:rPr lang="es-ES" sz="1600" dirty="0"/>
              <a:t>por ejemplo</a:t>
            </a:r>
            <a:r>
              <a:rPr lang="es-ES" sz="1600" b="1" dirty="0"/>
              <a:t>. </a:t>
            </a:r>
          </a:p>
          <a:p>
            <a:pPr marL="0" indent="0">
              <a:buNone/>
            </a:pPr>
            <a:r>
              <a:rPr lang="es-ES" sz="1600" b="1" dirty="0"/>
              <a:t>La cuestión del lenguaje</a:t>
            </a:r>
          </a:p>
          <a:p>
            <a:pPr marL="0" indent="0">
              <a:buNone/>
            </a:pPr>
            <a:r>
              <a:rPr lang="es-ES" sz="1600" dirty="0"/>
              <a:t>El lenguaje común es insuficiente para describir estos fenómenos, con lo cual, se recurre al lenguaje matemático, filosófico, poético, de las imágenes y Arquetipos. (Heisenberg, 2014, p. 94).</a:t>
            </a:r>
          </a:p>
        </p:txBody>
      </p:sp>
      <p:pic>
        <p:nvPicPr>
          <p:cNvPr id="11" name="Imagen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2556307"/>
            <a:ext cx="4816238" cy="3755593"/>
          </a:xfrm>
          <a:prstGeom prst="rect">
            <a:avLst/>
          </a:prstGeom>
        </p:spPr>
      </p:pic>
      <p:sp>
        <p:nvSpPr>
          <p:cNvPr id="12" name="CuadroTexto 11"/>
          <p:cNvSpPr txBox="1"/>
          <p:nvPr/>
        </p:nvSpPr>
        <p:spPr>
          <a:xfrm>
            <a:off x="838200" y="6311900"/>
            <a:ext cx="3198779" cy="276999"/>
          </a:xfrm>
          <a:prstGeom prst="rect">
            <a:avLst/>
          </a:prstGeom>
          <a:noFill/>
        </p:spPr>
        <p:txBody>
          <a:bodyPr wrap="square" rtlCol="0">
            <a:spAutoFit/>
          </a:bodyPr>
          <a:lstStyle/>
          <a:p>
            <a:r>
              <a:rPr lang="es-ES" sz="1200" dirty="0"/>
              <a:t>Jean-Michel Basquiat (1960-1988), </a:t>
            </a:r>
            <a:r>
              <a:rPr lang="es-ES" sz="1200" i="1" dirty="0"/>
              <a:t> EXU, </a:t>
            </a:r>
            <a:r>
              <a:rPr lang="es-ES" sz="1200" dirty="0"/>
              <a:t>1988.</a:t>
            </a:r>
          </a:p>
        </p:txBody>
      </p:sp>
    </p:spTree>
    <p:extLst>
      <p:ext uri="{BB962C8B-B14F-4D97-AF65-F5344CB8AC3E}">
        <p14:creationId xmlns:p14="http://schemas.microsoft.com/office/powerpoint/2010/main" val="16558508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a:bodyPr>
          <a:lstStyle/>
          <a:p>
            <a:pPr marL="0" indent="0">
              <a:buNone/>
            </a:pPr>
            <a:r>
              <a:rPr lang="es-ES" sz="2000" dirty="0"/>
              <a:t> </a:t>
            </a:r>
            <a:r>
              <a:rPr lang="es-ES" sz="2000" b="1" i="1" dirty="0"/>
              <a:t> </a:t>
            </a:r>
          </a:p>
          <a:p>
            <a:pPr marL="0" indent="0">
              <a:buNone/>
            </a:pPr>
            <a:endParaRPr lang="es-ES" sz="2000" dirty="0"/>
          </a:p>
        </p:txBody>
      </p:sp>
      <p:sp>
        <p:nvSpPr>
          <p:cNvPr id="4" name="Marcador de contenido 3"/>
          <p:cNvSpPr>
            <a:spLocks noGrp="1"/>
          </p:cNvSpPr>
          <p:nvPr>
            <p:ph sz="half" idx="2"/>
          </p:nvPr>
        </p:nvSpPr>
        <p:spPr>
          <a:xfrm>
            <a:off x="914400" y="1825625"/>
            <a:ext cx="5181600" cy="4351338"/>
          </a:xfrm>
        </p:spPr>
        <p:txBody>
          <a:bodyPr>
            <a:normAutofit/>
          </a:bodyPr>
          <a:lstStyle/>
          <a:p>
            <a:pPr marL="0" indent="0">
              <a:buNone/>
            </a:pPr>
            <a:r>
              <a:rPr lang="es-ES" sz="1800" b="1" dirty="0"/>
              <a:t>Relaciones de Incertidumbre</a:t>
            </a:r>
          </a:p>
          <a:p>
            <a:pPr marL="457200" lvl="1" indent="0">
              <a:buNone/>
            </a:pPr>
            <a:r>
              <a:rPr lang="es-ES" sz="1200" dirty="0"/>
              <a:t>Dualidad onda-partícula; indefinición; aparente contradicción. Doble posibilidad. Dualidad espacio/tiempo. </a:t>
            </a:r>
          </a:p>
          <a:p>
            <a:pPr marL="457200" lvl="1" indent="0">
              <a:buNone/>
            </a:pPr>
            <a:r>
              <a:rPr lang="es-ES" sz="1200" b="1" dirty="0"/>
              <a:t>Entrelazamiento</a:t>
            </a:r>
            <a:r>
              <a:rPr lang="es-ES" sz="1200" dirty="0"/>
              <a:t>: influencias a distancias [base del ordenador cuántico].</a:t>
            </a:r>
          </a:p>
          <a:p>
            <a:pPr marL="0" indent="0">
              <a:buNone/>
            </a:pPr>
            <a:r>
              <a:rPr lang="es-ES" sz="2000" b="1" dirty="0"/>
              <a:t>La incertidumbre en el ritual:</a:t>
            </a:r>
          </a:p>
          <a:p>
            <a:pPr marL="457200" lvl="1" indent="0">
              <a:buNone/>
            </a:pPr>
            <a:r>
              <a:rPr lang="es-ES" sz="1200" dirty="0"/>
              <a:t>El ritual es una declaración de forma contra la incertidumbre, por supuesto,  la incertidumbre siempre está presente en el fundo de cualquier análisis ritual. (TURNER, </a:t>
            </a:r>
            <a:r>
              <a:rPr lang="es-ES" sz="1200" dirty="0" err="1"/>
              <a:t>Victor</a:t>
            </a:r>
            <a:r>
              <a:rPr lang="es-ES" sz="1200" dirty="0"/>
              <a:t>, 1980)</a:t>
            </a:r>
          </a:p>
          <a:p>
            <a:pPr marL="0" indent="0">
              <a:buNone/>
            </a:pPr>
            <a:r>
              <a:rPr lang="es-ES" sz="1600" b="1" dirty="0"/>
              <a:t>Exu y la incertidumbre o dualidad (rojo/negro) </a:t>
            </a:r>
          </a:p>
          <a:p>
            <a:pPr marL="457200" lvl="1" indent="0">
              <a:buNone/>
            </a:pPr>
            <a:r>
              <a:rPr lang="es-ES" sz="1400" dirty="0"/>
              <a:t>Los dos amigos y el hombre con un sombrero de doble color. </a:t>
            </a:r>
          </a:p>
          <a:p>
            <a:pPr marL="0" indent="0">
              <a:buNone/>
            </a:pPr>
            <a:r>
              <a:rPr lang="es-ES" sz="1600" b="1" dirty="0"/>
              <a:t>Exu, la incertidumbre en la relación tiempo/espacio </a:t>
            </a:r>
          </a:p>
          <a:p>
            <a:pPr marL="457200" lvl="1" indent="0">
              <a:buNone/>
            </a:pPr>
            <a:r>
              <a:rPr lang="es-ES" sz="1100" i="1" dirty="0"/>
              <a:t>“El [Exu] mató un pájaro ayer con una piedra que sólo hoy fue lanzada”</a:t>
            </a:r>
            <a:r>
              <a:rPr lang="es-ES" sz="1100" dirty="0"/>
              <a:t>.</a:t>
            </a:r>
          </a:p>
          <a:p>
            <a:pPr marL="457200" lvl="1" indent="0">
              <a:buNone/>
            </a:pPr>
            <a:r>
              <a:rPr lang="es-ES" sz="1100" i="1" dirty="0"/>
              <a:t>“Si él se enfada, pisa esa piedra y esta empieza a sangrar.”</a:t>
            </a:r>
            <a:r>
              <a:rPr lang="es-ES" sz="1100" dirty="0"/>
              <a:t>;</a:t>
            </a:r>
          </a:p>
          <a:p>
            <a:pPr marL="457200" lvl="1" indent="0">
              <a:buNone/>
            </a:pPr>
            <a:r>
              <a:rPr lang="es-ES" sz="1100" i="1" dirty="0"/>
              <a:t>“Aburrido, el sentase en la piel de una hormiga”</a:t>
            </a:r>
            <a:r>
              <a:rPr lang="es-ES" sz="1100" dirty="0"/>
              <a:t>;</a:t>
            </a:r>
          </a:p>
          <a:p>
            <a:pPr marL="457200" lvl="1" indent="0">
              <a:buNone/>
            </a:pPr>
            <a:r>
              <a:rPr lang="es-ES" sz="1100" i="1" dirty="0"/>
              <a:t>“Sentado, su cabeza alcanza el techo; de pie, no atinge siquiera la altura del fuego.” </a:t>
            </a:r>
            <a:r>
              <a:rPr lang="es-ES" sz="1100" dirty="0"/>
              <a:t>(VERGER, 1981, p. 78)</a:t>
            </a:r>
          </a:p>
          <a:p>
            <a:pPr marL="0" indent="0">
              <a:buNone/>
            </a:pPr>
            <a:endParaRPr lang="es-ES" sz="1200" b="1" dirty="0"/>
          </a:p>
          <a:p>
            <a:pPr marL="0" indent="0">
              <a:buNone/>
            </a:pPr>
            <a:endParaRPr lang="es-ES" sz="2000" b="1" dirty="0"/>
          </a:p>
        </p:txBody>
      </p:sp>
      <p:sp>
        <p:nvSpPr>
          <p:cNvPr id="5" name="Título 1"/>
          <p:cNvSpPr>
            <a:spLocks noGrp="1"/>
          </p:cNvSpPr>
          <p:nvPr>
            <p:ph type="title"/>
          </p:nvPr>
        </p:nvSpPr>
        <p:spPr>
          <a:xfrm>
            <a:off x="0" y="1"/>
            <a:ext cx="12192000" cy="1690688"/>
          </a:xfrm>
          <a:solidFill>
            <a:srgbClr val="92D050"/>
          </a:solidFill>
        </p:spPr>
        <p:txBody>
          <a:bodyPr>
            <a:noAutofit/>
          </a:bodyPr>
          <a:lstStyle/>
          <a:p>
            <a:r>
              <a:rPr lang="es-ES" sz="3600" b="1" dirty="0"/>
              <a:t>                                                       Diálogos Interdisciplinares</a:t>
            </a:r>
            <a:br>
              <a:rPr lang="es-ES" sz="3600" b="1" dirty="0"/>
            </a:br>
            <a:r>
              <a:rPr lang="es-ES" sz="3600" b="1" dirty="0"/>
              <a:t>                                   La Física Moderna</a:t>
            </a:r>
            <a:endParaRPr lang="es-ES" sz="3600" dirty="0"/>
          </a:p>
        </p:txBody>
      </p:sp>
      <p:sp>
        <p:nvSpPr>
          <p:cNvPr id="6" name="CuadroTexto 5"/>
          <p:cNvSpPr txBox="1"/>
          <p:nvPr/>
        </p:nvSpPr>
        <p:spPr>
          <a:xfrm>
            <a:off x="6348047" y="1825624"/>
            <a:ext cx="5005754" cy="3970318"/>
          </a:xfrm>
          <a:prstGeom prst="rect">
            <a:avLst/>
          </a:prstGeom>
          <a:noFill/>
        </p:spPr>
        <p:txBody>
          <a:bodyPr wrap="square" rtlCol="0">
            <a:spAutoFit/>
          </a:bodyPr>
          <a:lstStyle/>
          <a:p>
            <a:r>
              <a:rPr lang="es-ES" sz="1400" b="1" dirty="0"/>
              <a:t>Del Orden al Caos - Figuras Transgresoras</a:t>
            </a:r>
          </a:p>
          <a:p>
            <a:r>
              <a:rPr lang="es-ES" sz="1400" dirty="0"/>
              <a:t>Dionisos, Exu, Trickster, Bufón, Clown, Bobo.</a:t>
            </a:r>
          </a:p>
          <a:p>
            <a:endParaRPr lang="es-ES" sz="1400" dirty="0"/>
          </a:p>
          <a:p>
            <a:r>
              <a:rPr lang="es-ES" sz="1400" b="1" dirty="0"/>
              <a:t>Del Caos al Orden </a:t>
            </a:r>
          </a:p>
          <a:p>
            <a:pPr lvl="1"/>
            <a:r>
              <a:rPr lang="es-ES" sz="1400" dirty="0"/>
              <a:t>El caos (representado por Exu) que rompe un falso orden, creando otro tipo de orden, mejorado. La importancia de la ocurrencia periódica de factores que generen movimiento. (Balandier, 1994, p. 130)</a:t>
            </a:r>
          </a:p>
          <a:p>
            <a:endParaRPr lang="es-ES" sz="1400" b="1" dirty="0"/>
          </a:p>
          <a:p>
            <a:r>
              <a:rPr lang="es-ES" sz="1400" b="1" dirty="0"/>
              <a:t>El dominio sobre el propio Caos: LA INICIACIÓN</a:t>
            </a:r>
          </a:p>
          <a:p>
            <a:pPr lvl="1"/>
            <a:r>
              <a:rPr lang="es-ES" sz="1400" dirty="0"/>
              <a:t>La elección, y luego la iniciación que supone un longo aprendizaje, son les momentos esenciales que determinarán las facultades del futuro chaman, hechicero, curandero o advino, de viajar entre los mundos y de entrar en contacto con los espíritus. Dicho de otro modo, </a:t>
            </a:r>
            <a:r>
              <a:rPr lang="es-ES" sz="1400" b="1" dirty="0"/>
              <a:t>el dominio de su propio desorden es la condición primordial y necesaria para el dominio del desorden cósmico. </a:t>
            </a:r>
            <a:r>
              <a:rPr lang="es-ES" sz="1400" dirty="0"/>
              <a:t>(HELL, B., 2011, pp. 138-139)</a:t>
            </a:r>
            <a:endParaRPr lang="es-ES" sz="1400" b="1" dirty="0"/>
          </a:p>
        </p:txBody>
      </p:sp>
    </p:spTree>
    <p:extLst>
      <p:ext uri="{BB962C8B-B14F-4D97-AF65-F5344CB8AC3E}">
        <p14:creationId xmlns:p14="http://schemas.microsoft.com/office/powerpoint/2010/main" val="31567037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3318" y="0"/>
            <a:ext cx="12805317" cy="1690688"/>
          </a:xfrm>
          <a:solidFill>
            <a:srgbClr val="FFFF00"/>
          </a:solidFill>
        </p:spPr>
        <p:txBody>
          <a:bodyPr>
            <a:noAutofit/>
          </a:bodyPr>
          <a:lstStyle/>
          <a:p>
            <a:pPr algn="r"/>
            <a:br>
              <a:rPr lang="es-ES" sz="3600" b="1" dirty="0"/>
            </a:br>
            <a:r>
              <a:rPr lang="es-ES" sz="3600" b="1" dirty="0"/>
              <a:t>MEDIACIÓN ESTÉTICA                                                          </a:t>
            </a:r>
            <a:br>
              <a:rPr lang="es-ES" sz="3600" b="1" dirty="0"/>
            </a:br>
            <a:r>
              <a:rPr lang="es-ES" sz="3600" b="1" dirty="0"/>
              <a:t>            Patrimonio Cultural: Herencia y Continuidad   </a:t>
            </a:r>
            <a:br>
              <a:rPr lang="es-ES" sz="3600" b="1" dirty="0"/>
            </a:br>
            <a:endParaRPr lang="es-ES" sz="3600" dirty="0"/>
          </a:p>
        </p:txBody>
      </p:sp>
      <p:sp>
        <p:nvSpPr>
          <p:cNvPr id="3" name="Marcador de contenido 2"/>
          <p:cNvSpPr>
            <a:spLocks noGrp="1"/>
          </p:cNvSpPr>
          <p:nvPr>
            <p:ph idx="1"/>
          </p:nvPr>
        </p:nvSpPr>
        <p:spPr/>
        <p:txBody>
          <a:bodyPr>
            <a:normAutofit/>
          </a:bodyPr>
          <a:lstStyle/>
          <a:p>
            <a:pPr marL="0" indent="0">
              <a:buNone/>
            </a:pPr>
            <a:r>
              <a:rPr lang="es-ES" dirty="0"/>
              <a:t>En el  </a:t>
            </a:r>
            <a:r>
              <a:rPr lang="es-ES" b="1" dirty="0"/>
              <a:t>DECENIO INTERNACIONAL AFRODESCENDIENTE</a:t>
            </a:r>
            <a:r>
              <a:rPr lang="es-ES" dirty="0"/>
              <a:t>, instituido por la </a:t>
            </a:r>
            <a:r>
              <a:rPr lang="es-ES" b="1" dirty="0"/>
              <a:t>ONU </a:t>
            </a:r>
            <a:r>
              <a:rPr lang="es-ES" dirty="0"/>
              <a:t>en los años </a:t>
            </a:r>
            <a:r>
              <a:rPr lang="es-ES" b="1" dirty="0"/>
              <a:t>2015-2024</a:t>
            </a:r>
            <a:r>
              <a:rPr lang="es-ES" dirty="0"/>
              <a:t>, esperamos tender un puente, por medio del Arte, del Diálogo y de la Tolerancia, hacia una sociedad más justa, pacífica y feliz.</a:t>
            </a:r>
          </a:p>
          <a:p>
            <a:pPr marL="0" indent="0">
              <a:buNone/>
            </a:pPr>
            <a:r>
              <a:rPr lang="es-ES" dirty="0"/>
              <a:t>El </a:t>
            </a:r>
            <a:r>
              <a:rPr lang="es-ES" b="1" dirty="0"/>
              <a:t>Decenio</a:t>
            </a:r>
            <a:r>
              <a:rPr lang="es-ES" dirty="0"/>
              <a:t> acaba de empezar y esperamos en él poner fin a la </a:t>
            </a:r>
            <a:r>
              <a:rPr lang="es-ES" b="1" dirty="0"/>
              <a:t>Intoleráncia Religiosa</a:t>
            </a:r>
            <a:r>
              <a:rPr lang="es-ES" dirty="0"/>
              <a:t>, que a cada día victima a los seguidores del Candomblé, en Brasil. Por eso denunciamos esta triste realidad, pues tenemos la </a:t>
            </a:r>
            <a:r>
              <a:rPr lang="es-ES" b="1" dirty="0"/>
              <a:t>Esperanza </a:t>
            </a:r>
            <a:r>
              <a:rPr lang="es-ES" dirty="0"/>
              <a:t>de que así avanzaremos por un camino más positivo, para toda la humanidad, en esto creemos.   </a:t>
            </a:r>
          </a:p>
        </p:txBody>
      </p:sp>
    </p:spTree>
    <p:extLst>
      <p:ext uri="{BB962C8B-B14F-4D97-AF65-F5344CB8AC3E}">
        <p14:creationId xmlns:p14="http://schemas.microsoft.com/office/powerpoint/2010/main" val="34373462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2000" cy="1690688"/>
          </a:xfrm>
          <a:solidFill>
            <a:srgbClr val="FFFF00"/>
          </a:solidFill>
        </p:spPr>
        <p:txBody>
          <a:bodyPr>
            <a:noAutofit/>
          </a:bodyPr>
          <a:lstStyle/>
          <a:p>
            <a:pPr>
              <a:lnSpc>
                <a:spcPct val="100000"/>
              </a:lnSpc>
            </a:pPr>
            <a:r>
              <a:rPr lang="es-ES" sz="3600" b="1" dirty="0"/>
              <a:t>                                                                Patrimonio Cultural  </a:t>
            </a:r>
            <a:br>
              <a:rPr lang="es-ES" sz="3600" b="1" dirty="0"/>
            </a:br>
            <a:r>
              <a:rPr lang="es-ES" sz="3600" b="1" dirty="0"/>
              <a:t>                          Elementos Estéticos del Candomblé</a:t>
            </a:r>
          </a:p>
        </p:txBody>
      </p:sp>
      <p:sp>
        <p:nvSpPr>
          <p:cNvPr id="3" name="Marcador de contenido 2"/>
          <p:cNvSpPr>
            <a:spLocks noGrp="1"/>
          </p:cNvSpPr>
          <p:nvPr>
            <p:ph idx="1"/>
          </p:nvPr>
        </p:nvSpPr>
        <p:spPr/>
        <p:txBody>
          <a:bodyPr>
            <a:normAutofit fontScale="70000" lnSpcReduction="20000"/>
          </a:bodyPr>
          <a:lstStyle/>
          <a:p>
            <a:r>
              <a:rPr lang="es-ES" sz="2600" b="1" dirty="0"/>
              <a:t>Ritmos musicales. </a:t>
            </a:r>
          </a:p>
          <a:p>
            <a:r>
              <a:rPr lang="es-ES" sz="2600" b="1" dirty="0"/>
              <a:t>Corpus literario de la tradición oral: el uso de la palabra cantada y hablada – cánticos, rezas, mitos, evocaciones.</a:t>
            </a:r>
          </a:p>
          <a:p>
            <a:r>
              <a:rPr lang="es-ES" sz="2600" b="1" dirty="0"/>
              <a:t>Código cromático: el lenguaje de los colores.</a:t>
            </a:r>
          </a:p>
          <a:p>
            <a:r>
              <a:rPr lang="es-ES" sz="2600" b="1" dirty="0"/>
              <a:t> Danzas de los Orixás: mitos, gestos y movimientos.</a:t>
            </a:r>
          </a:p>
          <a:p>
            <a:r>
              <a:rPr lang="es-ES" sz="2600" b="1" dirty="0"/>
              <a:t>Trance: variación de la energía corporal y anímica.    </a:t>
            </a:r>
          </a:p>
          <a:p>
            <a:r>
              <a:rPr lang="es-ES" sz="2600" b="1" dirty="0"/>
              <a:t>Curas: “tatuajes rituales” en el Candomblé</a:t>
            </a:r>
          </a:p>
          <a:p>
            <a:r>
              <a:rPr lang="es-ES" sz="2600" b="1" dirty="0"/>
              <a:t>Ropa de Orixá: elementos simbólicos en la vestimenta ritual.</a:t>
            </a:r>
          </a:p>
          <a:p>
            <a:r>
              <a:rPr lang="es-ES" sz="2600" b="1" dirty="0"/>
              <a:t>Complementos: las “herramientas” de los Orixás, la manifestación arquetípica del carácter.</a:t>
            </a:r>
          </a:p>
          <a:p>
            <a:r>
              <a:rPr lang="es-ES" sz="2600" b="1" dirty="0"/>
              <a:t>Espacio: división y utilización del espacio: movimiento y delimitación; el escénico y otros espacios. </a:t>
            </a:r>
          </a:p>
          <a:p>
            <a:r>
              <a:rPr lang="es-ES" sz="2600" b="1" dirty="0"/>
              <a:t>Luz: cambios de luz en los rituales públicos y privados: el uso de velas, luz natural y luz eléctrica.</a:t>
            </a:r>
          </a:p>
          <a:p>
            <a:r>
              <a:rPr lang="es-ES" sz="2600" b="1" dirty="0"/>
              <a:t>Público: presencia e relación.</a:t>
            </a:r>
          </a:p>
          <a:p>
            <a:r>
              <a:rPr lang="es-ES" sz="2600" b="1" dirty="0"/>
              <a:t>Comida: transubstanciación e interacción en las comidas de Orixá </a:t>
            </a:r>
          </a:p>
          <a:p>
            <a:pPr marL="0" indent="0">
              <a:buNone/>
            </a:pPr>
            <a:endParaRPr lang="es-ES" dirty="0"/>
          </a:p>
        </p:txBody>
      </p:sp>
    </p:spTree>
    <p:extLst>
      <p:ext uri="{BB962C8B-B14F-4D97-AF65-F5344CB8AC3E}">
        <p14:creationId xmlns:p14="http://schemas.microsoft.com/office/powerpoint/2010/main" val="47154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a:bodyPr>
          <a:lstStyle/>
          <a:p>
            <a:pPr marL="0" indent="0">
              <a:buNone/>
            </a:pPr>
            <a:r>
              <a:rPr lang="es-ES" sz="1800" b="1" dirty="0"/>
              <a:t>Ritmos Musicales</a:t>
            </a:r>
          </a:p>
          <a:p>
            <a:pPr marL="0" indent="0">
              <a:buNone/>
            </a:pPr>
            <a:endParaRPr lang="es-ES" sz="1800" b="1" dirty="0"/>
          </a:p>
        </p:txBody>
      </p:sp>
      <p:sp>
        <p:nvSpPr>
          <p:cNvPr id="4" name="Marcador de contenido 3"/>
          <p:cNvSpPr>
            <a:spLocks noGrp="1"/>
          </p:cNvSpPr>
          <p:nvPr>
            <p:ph sz="half" idx="2"/>
          </p:nvPr>
        </p:nvSpPr>
        <p:spPr/>
        <p:txBody>
          <a:bodyPr>
            <a:normAutofit/>
          </a:bodyPr>
          <a:lstStyle/>
          <a:p>
            <a:pPr marL="0" indent="0">
              <a:buNone/>
            </a:pPr>
            <a:r>
              <a:rPr lang="es-ES" altLang="es-ES" sz="1600" b="1" dirty="0">
                <a:effectLst>
                  <a:outerShdw blurRad="38100" dist="38100" dir="2700000" algn="tl">
                    <a:srgbClr val="000000"/>
                  </a:outerShdw>
                </a:effectLst>
              </a:rPr>
              <a:t>Corpus literario de la tradición oral: el uso de la palabra cantada y hablada – cánticos, rezas, mitos, evocaciones.</a:t>
            </a:r>
            <a:endParaRPr lang="es-ES" altLang="es-ES" sz="1600" b="1" dirty="0"/>
          </a:p>
          <a:p>
            <a:endParaRPr lang="es-ES" sz="1600" b="1" dirty="0"/>
          </a:p>
        </p:txBody>
      </p:sp>
      <p:sp>
        <p:nvSpPr>
          <p:cNvPr id="5" name="Título 1"/>
          <p:cNvSpPr>
            <a:spLocks noGrp="1"/>
          </p:cNvSpPr>
          <p:nvPr>
            <p:ph type="title"/>
          </p:nvPr>
        </p:nvSpPr>
        <p:spPr>
          <a:xfrm>
            <a:off x="0" y="1"/>
            <a:ext cx="12192000" cy="1690688"/>
          </a:xfrm>
          <a:solidFill>
            <a:srgbClr val="FFFF00"/>
          </a:solidFill>
        </p:spPr>
        <p:txBody>
          <a:bodyPr>
            <a:normAutofit/>
          </a:bodyPr>
          <a:lstStyle/>
          <a:p>
            <a:r>
              <a:rPr lang="es-ES" sz="3600" b="1" dirty="0"/>
              <a:t>                                                                   Patrimonio Cultural  </a:t>
            </a:r>
            <a:br>
              <a:rPr lang="es-ES" sz="3600" b="1" dirty="0"/>
            </a:br>
            <a:r>
              <a:rPr lang="es-ES" sz="3200" b="1" dirty="0"/>
              <a:t>                          Elementos Estéticos del Candomblé</a:t>
            </a:r>
            <a:endParaRPr lang="es-ES" sz="3200" dirty="0"/>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38200" y="2287588"/>
            <a:ext cx="4248150" cy="3017837"/>
          </a:xfrm>
          <a:prstGeom prst="rect">
            <a:avLst/>
          </a:prstGeom>
          <a:noFill/>
          <a:ln/>
        </p:spPr>
      </p:pic>
      <p:sp>
        <p:nvSpPr>
          <p:cNvPr id="7" name="Text Box 6"/>
          <p:cNvSpPr txBox="1">
            <a:spLocks noChangeArrowheads="1"/>
          </p:cNvSpPr>
          <p:nvPr/>
        </p:nvSpPr>
        <p:spPr bwMode="auto">
          <a:xfrm>
            <a:off x="838200" y="5305425"/>
            <a:ext cx="4249738"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sz="1600" dirty="0">
                <a:latin typeface="Times New Roman" panose="02020603050405020304" pitchFamily="18" charset="0"/>
              </a:rPr>
              <a:t>Coro de </a:t>
            </a:r>
            <a:r>
              <a:rPr lang="es-ES" altLang="es-ES" sz="1600" dirty="0" err="1">
                <a:latin typeface="Times New Roman" panose="02020603050405020304" pitchFamily="18" charset="0"/>
              </a:rPr>
              <a:t>Ogáns</a:t>
            </a:r>
            <a:r>
              <a:rPr lang="es-ES" altLang="es-ES" sz="1600" dirty="0">
                <a:latin typeface="Times New Roman" panose="02020603050405020304" pitchFamily="18" charset="0"/>
              </a:rPr>
              <a:t>. Instrumentos: Rum, </a:t>
            </a:r>
            <a:r>
              <a:rPr lang="es-ES" altLang="es-ES" sz="1600" dirty="0" err="1">
                <a:latin typeface="Times New Roman" panose="02020603050405020304" pitchFamily="18" charset="0"/>
              </a:rPr>
              <a:t>Rumpi</a:t>
            </a:r>
            <a:r>
              <a:rPr lang="es-ES" altLang="es-ES" sz="1600" dirty="0">
                <a:latin typeface="Times New Roman" panose="02020603050405020304" pitchFamily="18" charset="0"/>
              </a:rPr>
              <a:t> y Lé; al fondo, </a:t>
            </a:r>
            <a:r>
              <a:rPr lang="es-ES" altLang="es-ES" sz="1600" dirty="0" err="1">
                <a:latin typeface="Times New Roman" panose="02020603050405020304" pitchFamily="18" charset="0"/>
              </a:rPr>
              <a:t>Agogo</a:t>
            </a:r>
            <a:r>
              <a:rPr lang="es-ES" altLang="es-ES" sz="1600" dirty="0">
                <a:latin typeface="Times New Roman" panose="02020603050405020304" pitchFamily="18" charset="0"/>
              </a:rPr>
              <a:t>.</a:t>
            </a: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7426325" y="2486024"/>
            <a:ext cx="2994025" cy="3109913"/>
          </a:xfrm>
          <a:prstGeom prst="rect">
            <a:avLst/>
          </a:prstGeom>
          <a:noFill/>
          <a:ln/>
        </p:spPr>
      </p:pic>
      <p:sp>
        <p:nvSpPr>
          <p:cNvPr id="9" name="Text Box 6"/>
          <p:cNvSpPr txBox="1">
            <a:spLocks noChangeArrowheads="1"/>
          </p:cNvSpPr>
          <p:nvPr/>
        </p:nvSpPr>
        <p:spPr bwMode="auto">
          <a:xfrm>
            <a:off x="7407275" y="5595937"/>
            <a:ext cx="29527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sz="1400" dirty="0">
                <a:latin typeface="Times New Roman" panose="02020603050405020304" pitchFamily="18" charset="0"/>
              </a:rPr>
              <a:t>Babalawo africano con su  aprendiz. Foto de Pierre Fatumbi Verger.</a:t>
            </a:r>
          </a:p>
        </p:txBody>
      </p:sp>
    </p:spTree>
    <p:extLst>
      <p:ext uri="{BB962C8B-B14F-4D97-AF65-F5344CB8AC3E}">
        <p14:creationId xmlns:p14="http://schemas.microsoft.com/office/powerpoint/2010/main" val="10352896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fontScale="77500" lnSpcReduction="20000"/>
          </a:bodyPr>
          <a:lstStyle/>
          <a:p>
            <a:pPr marL="0" indent="0">
              <a:buNone/>
            </a:pPr>
            <a:r>
              <a:rPr lang="es-ES" altLang="es-ES" sz="2300" b="1" dirty="0"/>
              <a:t>Código cromático: el lenguaje mágico de los colores</a:t>
            </a:r>
          </a:p>
          <a:p>
            <a:r>
              <a:rPr lang="es-ES" altLang="es-ES" sz="2100" b="1" dirty="0"/>
              <a:t>Distintos Tipos de EGÉ (Sangre, fluidos)</a:t>
            </a:r>
          </a:p>
          <a:p>
            <a:r>
              <a:rPr lang="es-ES" altLang="es-ES" sz="2100" b="1" dirty="0"/>
              <a:t>Distintos Tipos de Axé</a:t>
            </a:r>
            <a:endParaRPr lang="es-ES" altLang="es-ES" sz="2100" dirty="0"/>
          </a:p>
          <a:p>
            <a:pPr marL="0" indent="0">
              <a:buNone/>
            </a:pPr>
            <a:endParaRPr lang="es-ES" sz="1400" dirty="0"/>
          </a:p>
          <a:p>
            <a:pPr marL="0" indent="0">
              <a:buNone/>
            </a:pPr>
            <a:endParaRPr lang="es-ES" sz="1400" dirty="0"/>
          </a:p>
          <a:p>
            <a:pPr marL="0" indent="0">
              <a:buNone/>
            </a:pPr>
            <a:endParaRPr lang="es-ES" sz="1400" dirty="0"/>
          </a:p>
          <a:p>
            <a:pPr marL="0" indent="0">
              <a:buNone/>
            </a:pPr>
            <a:endParaRPr lang="es-ES" sz="1400" dirty="0"/>
          </a:p>
          <a:p>
            <a:pPr marL="0" indent="0">
              <a:buNone/>
            </a:pPr>
            <a:endParaRPr lang="es-ES" sz="1400" dirty="0"/>
          </a:p>
          <a:p>
            <a:pPr marL="0" indent="0">
              <a:buNone/>
            </a:pPr>
            <a:endParaRPr lang="es-ES" sz="1400" dirty="0"/>
          </a:p>
          <a:p>
            <a:pPr marL="0" indent="0">
              <a:buNone/>
            </a:pPr>
            <a:endParaRPr lang="es-ES" sz="1400" dirty="0"/>
          </a:p>
          <a:p>
            <a:pPr marL="0" indent="0">
              <a:buNone/>
            </a:pPr>
            <a:endParaRPr lang="es-ES" sz="1400" dirty="0"/>
          </a:p>
          <a:p>
            <a:endParaRPr lang="es-ES" altLang="es-ES" sz="1400" dirty="0">
              <a:latin typeface="Times New Roman" panose="02020603050405020304" pitchFamily="18" charset="0"/>
            </a:endParaRPr>
          </a:p>
          <a:p>
            <a:pPr marL="0" indent="0">
              <a:buNone/>
            </a:pPr>
            <a:endParaRPr lang="es-ES" sz="1400" dirty="0"/>
          </a:p>
        </p:txBody>
      </p:sp>
      <p:sp>
        <p:nvSpPr>
          <p:cNvPr id="4" name="Marcador de contenido 3"/>
          <p:cNvSpPr>
            <a:spLocks noGrp="1"/>
          </p:cNvSpPr>
          <p:nvPr>
            <p:ph sz="half" idx="2"/>
          </p:nvPr>
        </p:nvSpPr>
        <p:spPr/>
        <p:txBody>
          <a:bodyPr>
            <a:normAutofit fontScale="77500" lnSpcReduction="20000"/>
          </a:bodyPr>
          <a:lstStyle/>
          <a:p>
            <a:pPr marL="0" indent="0">
              <a:buNone/>
            </a:pPr>
            <a:r>
              <a:rPr lang="es-ES" altLang="es-ES" sz="1600" b="1" dirty="0">
                <a:latin typeface="Times New Roman" panose="02020603050405020304" pitchFamily="18" charset="0"/>
              </a:rPr>
              <a:t>LAS CORESPONDENDIAS CROMÁTICAS </a:t>
            </a:r>
          </a:p>
          <a:p>
            <a:r>
              <a:rPr lang="es-ES" altLang="es-ES" sz="1600" b="1" dirty="0">
                <a:latin typeface="Times New Roman" panose="02020603050405020304" pitchFamily="18" charset="0"/>
              </a:rPr>
              <a:t>EXU</a:t>
            </a:r>
            <a:r>
              <a:rPr lang="es-ES" altLang="es-ES" sz="1600" dirty="0">
                <a:latin typeface="Times New Roman" panose="02020603050405020304" pitchFamily="18" charset="0"/>
              </a:rPr>
              <a:t>: ROJO y NEGRO.</a:t>
            </a:r>
          </a:p>
          <a:p>
            <a:r>
              <a:rPr lang="es-ES" altLang="es-ES" sz="1600" b="1" dirty="0">
                <a:latin typeface="Times New Roman" panose="02020603050405020304" pitchFamily="18" charset="0"/>
              </a:rPr>
              <a:t>OGUM</a:t>
            </a:r>
            <a:r>
              <a:rPr lang="es-ES" altLang="es-ES" sz="1600" dirty="0">
                <a:latin typeface="Times New Roman" panose="02020603050405020304" pitchFamily="18" charset="0"/>
              </a:rPr>
              <a:t>: AZUL OSCURO.</a:t>
            </a:r>
          </a:p>
          <a:p>
            <a:r>
              <a:rPr lang="es-ES" altLang="es-ES" sz="1600" b="1" dirty="0">
                <a:latin typeface="Times New Roman" panose="02020603050405020304" pitchFamily="18" charset="0"/>
              </a:rPr>
              <a:t>OXOSSE</a:t>
            </a:r>
            <a:r>
              <a:rPr lang="es-ES" altLang="es-ES" sz="1600" dirty="0">
                <a:latin typeface="Times New Roman" panose="02020603050405020304" pitchFamily="18" charset="0"/>
              </a:rPr>
              <a:t>: AZUL METÁLICO o VERDE.</a:t>
            </a:r>
          </a:p>
          <a:p>
            <a:r>
              <a:rPr lang="es-ES" altLang="es-ES" sz="1600" b="1" dirty="0">
                <a:latin typeface="Times New Roman" panose="02020603050405020304" pitchFamily="18" charset="0"/>
              </a:rPr>
              <a:t>OSSAIN</a:t>
            </a:r>
            <a:r>
              <a:rPr lang="es-ES" altLang="es-ES" sz="1600" dirty="0">
                <a:latin typeface="Times New Roman" panose="02020603050405020304" pitchFamily="18" charset="0"/>
              </a:rPr>
              <a:t>: VERDE o VERDE y BLANCO.</a:t>
            </a:r>
            <a:endParaRPr lang="es-ES" altLang="es-ES" sz="1600" b="1" dirty="0">
              <a:latin typeface="Times New Roman" panose="02020603050405020304" pitchFamily="18" charset="0"/>
            </a:endParaRPr>
          </a:p>
          <a:p>
            <a:r>
              <a:rPr lang="es-ES" altLang="es-ES" sz="1600" b="1" dirty="0">
                <a:latin typeface="Times New Roman" panose="02020603050405020304" pitchFamily="18" charset="0"/>
              </a:rPr>
              <a:t>OXUMARÉ</a:t>
            </a:r>
            <a:r>
              <a:rPr lang="es-ES" altLang="es-ES" sz="1600" dirty="0">
                <a:latin typeface="Times New Roman" panose="02020603050405020304" pitchFamily="18" charset="0"/>
              </a:rPr>
              <a:t>: VERDE y AMARILLO.</a:t>
            </a:r>
          </a:p>
          <a:p>
            <a:r>
              <a:rPr lang="es-ES" altLang="es-ES" sz="1600" b="1" dirty="0">
                <a:latin typeface="Times New Roman" panose="02020603050405020304" pitchFamily="18" charset="0"/>
              </a:rPr>
              <a:t>XANGÔ</a:t>
            </a:r>
            <a:r>
              <a:rPr lang="es-ES" altLang="es-ES" sz="1600" dirty="0">
                <a:latin typeface="Times New Roman" panose="02020603050405020304" pitchFamily="18" charset="0"/>
              </a:rPr>
              <a:t>: ROJO y  BLANCO.</a:t>
            </a:r>
          </a:p>
          <a:p>
            <a:r>
              <a:rPr lang="es-ES" altLang="es-ES" sz="1600" b="1" dirty="0">
                <a:latin typeface="Times New Roman" panose="02020603050405020304" pitchFamily="18" charset="0"/>
              </a:rPr>
              <a:t>OYÁ:</a:t>
            </a:r>
            <a:r>
              <a:rPr lang="es-ES" altLang="es-ES" sz="1600" dirty="0">
                <a:latin typeface="Times New Roman" panose="02020603050405020304" pitchFamily="18" charset="0"/>
              </a:rPr>
              <a:t> ROJO (* OYÁ IGBALÉ: BLANCO).</a:t>
            </a:r>
          </a:p>
          <a:p>
            <a:r>
              <a:rPr lang="es-ES" altLang="es-ES" sz="1600" b="1" dirty="0">
                <a:latin typeface="Times New Roman" panose="02020603050405020304" pitchFamily="18" charset="0"/>
              </a:rPr>
              <a:t>OBÁ</a:t>
            </a:r>
            <a:r>
              <a:rPr lang="es-ES" altLang="es-ES" sz="1600" dirty="0">
                <a:latin typeface="Times New Roman" panose="02020603050405020304" pitchFamily="18" charset="0"/>
              </a:rPr>
              <a:t>: ROJO. </a:t>
            </a:r>
          </a:p>
          <a:p>
            <a:r>
              <a:rPr lang="es-ES" altLang="es-ES" sz="1600" b="1" dirty="0">
                <a:latin typeface="Times New Roman" panose="02020603050405020304" pitchFamily="18" charset="0"/>
              </a:rPr>
              <a:t>OXUM</a:t>
            </a:r>
            <a:r>
              <a:rPr lang="es-ES" altLang="es-ES" sz="1600" dirty="0">
                <a:latin typeface="Times New Roman" panose="02020603050405020304" pitchFamily="18" charset="0"/>
              </a:rPr>
              <a:t>: AMARILLO ORO.</a:t>
            </a:r>
          </a:p>
          <a:p>
            <a:r>
              <a:rPr lang="es-ES" altLang="es-ES" sz="1600" b="1" dirty="0">
                <a:latin typeface="Times New Roman" panose="02020603050405020304" pitchFamily="18" charset="0"/>
              </a:rPr>
              <a:t>LOGUN-EDÉ</a:t>
            </a:r>
            <a:r>
              <a:rPr lang="es-ES" altLang="es-ES" sz="1600" dirty="0">
                <a:latin typeface="Times New Roman" panose="02020603050405020304" pitchFamily="18" charset="0"/>
              </a:rPr>
              <a:t>: DORADO y AZUL METÁLICO</a:t>
            </a:r>
          </a:p>
          <a:p>
            <a:r>
              <a:rPr lang="es-ES" altLang="es-ES" sz="1600" b="1" dirty="0">
                <a:latin typeface="Times New Roman" panose="02020603050405020304" pitchFamily="18" charset="0"/>
              </a:rPr>
              <a:t>YEMANJÁ</a:t>
            </a:r>
            <a:r>
              <a:rPr lang="es-ES" altLang="es-ES" sz="1600" dirty="0">
                <a:latin typeface="Times New Roman" panose="02020603050405020304" pitchFamily="18" charset="0"/>
              </a:rPr>
              <a:t>: AZUL CLARO;  PLATA o CRISTAL.</a:t>
            </a:r>
          </a:p>
          <a:p>
            <a:r>
              <a:rPr lang="es-ES" altLang="es-ES" sz="1600" b="1" dirty="0">
                <a:latin typeface="Times New Roman" panose="02020603050405020304" pitchFamily="18" charset="0"/>
              </a:rPr>
              <a:t>EWA</a:t>
            </a:r>
            <a:r>
              <a:rPr lang="es-ES" altLang="es-ES" sz="1600" dirty="0">
                <a:latin typeface="Times New Roman" panose="02020603050405020304" pitchFamily="18" charset="0"/>
              </a:rPr>
              <a:t>: AMARILLO y ROJO.</a:t>
            </a:r>
          </a:p>
          <a:p>
            <a:r>
              <a:rPr lang="es-ES" altLang="es-ES" sz="1600" b="1" dirty="0">
                <a:latin typeface="Times New Roman" panose="02020603050405020304" pitchFamily="18" charset="0"/>
              </a:rPr>
              <a:t>OBALUAE</a:t>
            </a:r>
            <a:r>
              <a:rPr lang="es-ES" altLang="es-ES" sz="1600" dirty="0">
                <a:latin typeface="Times New Roman" panose="02020603050405020304" pitchFamily="18" charset="0"/>
              </a:rPr>
              <a:t>: ROJO, BLANCO y NEGRO.</a:t>
            </a:r>
          </a:p>
          <a:p>
            <a:r>
              <a:rPr lang="es-ES" altLang="es-ES" sz="1600" b="1" dirty="0">
                <a:latin typeface="Times New Roman" panose="02020603050405020304" pitchFamily="18" charset="0"/>
              </a:rPr>
              <a:t>OMULU</a:t>
            </a:r>
            <a:r>
              <a:rPr lang="es-ES" altLang="es-ES" sz="1600" dirty="0">
                <a:latin typeface="Times New Roman" panose="02020603050405020304" pitchFamily="18" charset="0"/>
              </a:rPr>
              <a:t>: BLANCO y NEGRO.</a:t>
            </a:r>
          </a:p>
          <a:p>
            <a:r>
              <a:rPr lang="es-ES" altLang="es-ES" sz="1600" b="1" dirty="0">
                <a:latin typeface="Times New Roman" panose="02020603050405020304" pitchFamily="18" charset="0"/>
              </a:rPr>
              <a:t>NANA</a:t>
            </a:r>
            <a:r>
              <a:rPr lang="es-ES" altLang="es-ES" sz="1600" dirty="0">
                <a:latin typeface="Times New Roman" panose="02020603050405020304" pitchFamily="18" charset="0"/>
              </a:rPr>
              <a:t>: AZUL OSCURO y BLANCO.</a:t>
            </a:r>
          </a:p>
          <a:p>
            <a:r>
              <a:rPr lang="es-ES" altLang="es-ES" sz="1600" b="1" dirty="0">
                <a:latin typeface="Times New Roman" panose="02020603050405020304" pitchFamily="18" charset="0"/>
              </a:rPr>
              <a:t>OXALÁ</a:t>
            </a:r>
            <a:r>
              <a:rPr lang="es-ES" altLang="es-ES" sz="1600" dirty="0">
                <a:latin typeface="Times New Roman" panose="02020603050405020304" pitchFamily="18" charset="0"/>
              </a:rPr>
              <a:t> O OBATALÁ: BLANCO.</a:t>
            </a:r>
          </a:p>
          <a:p>
            <a:endParaRPr lang="es-ES" sz="1200" dirty="0"/>
          </a:p>
        </p:txBody>
      </p:sp>
      <p:sp>
        <p:nvSpPr>
          <p:cNvPr id="5" name="Título 1"/>
          <p:cNvSpPr>
            <a:spLocks noGrp="1"/>
          </p:cNvSpPr>
          <p:nvPr>
            <p:ph type="title"/>
          </p:nvPr>
        </p:nvSpPr>
        <p:spPr>
          <a:xfrm>
            <a:off x="0" y="1"/>
            <a:ext cx="12192000" cy="1690688"/>
          </a:xfrm>
          <a:solidFill>
            <a:srgbClr val="FFFF00"/>
          </a:solidFill>
        </p:spPr>
        <p:txBody>
          <a:bodyPr>
            <a:normAutofit/>
          </a:bodyPr>
          <a:lstStyle/>
          <a:p>
            <a:r>
              <a:rPr lang="es-ES" sz="3600" b="1" dirty="0"/>
              <a:t>                                                                   Patrimonio Cultural  </a:t>
            </a:r>
            <a:br>
              <a:rPr lang="es-ES" sz="3600" b="1" dirty="0"/>
            </a:br>
            <a:r>
              <a:rPr lang="es-ES" sz="3200" b="1" dirty="0"/>
              <a:t>                          Elementos Estéticos del Candomblé</a:t>
            </a:r>
            <a:endParaRPr lang="es-ES" sz="3200" dirty="0"/>
          </a:p>
        </p:txBody>
      </p:sp>
      <p:graphicFrame>
        <p:nvGraphicFramePr>
          <p:cNvPr id="14" name="Diagrama 13"/>
          <p:cNvGraphicFramePr/>
          <p:nvPr>
            <p:extLst>
              <p:ext uri="{D42A27DB-BD31-4B8C-83A1-F6EECF244321}">
                <p14:modId xmlns:p14="http://schemas.microsoft.com/office/powerpoint/2010/main" val="329223114"/>
              </p:ext>
            </p:extLst>
          </p:nvPr>
        </p:nvGraphicFramePr>
        <p:xfrm>
          <a:off x="838200" y="3429000"/>
          <a:ext cx="1466850" cy="14495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Diagrama 14"/>
          <p:cNvGraphicFramePr/>
          <p:nvPr>
            <p:extLst>
              <p:ext uri="{D42A27DB-BD31-4B8C-83A1-F6EECF244321}">
                <p14:modId xmlns:p14="http://schemas.microsoft.com/office/powerpoint/2010/main" val="3768644894"/>
              </p:ext>
            </p:extLst>
          </p:nvPr>
        </p:nvGraphicFramePr>
        <p:xfrm>
          <a:off x="4249547" y="3429000"/>
          <a:ext cx="1581150" cy="14684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3" name="Diagrama 12"/>
          <p:cNvGraphicFramePr/>
          <p:nvPr>
            <p:extLst>
              <p:ext uri="{D42A27DB-BD31-4B8C-83A1-F6EECF244321}">
                <p14:modId xmlns:p14="http://schemas.microsoft.com/office/powerpoint/2010/main" val="1082287602"/>
              </p:ext>
            </p:extLst>
          </p:nvPr>
        </p:nvGraphicFramePr>
        <p:xfrm>
          <a:off x="2593594" y="3291284"/>
          <a:ext cx="1466850" cy="174387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7479697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buNone/>
            </a:pPr>
            <a:r>
              <a:rPr lang="es-ES" altLang="es-ES" sz="2400" b="1" dirty="0"/>
              <a:t> Danzas de Orixás. M</a:t>
            </a:r>
            <a:r>
              <a:rPr lang="es-ES" altLang="es-ES" sz="1800" dirty="0">
                <a:effectLst>
                  <a:outerShdw blurRad="38100" dist="38100" dir="2700000" algn="tl">
                    <a:srgbClr val="000000"/>
                  </a:outerShdw>
                </a:effectLst>
              </a:rPr>
              <a:t>itos, Gestos y Movimientos.. Trance: variación de la energía corporal y anímica.    </a:t>
            </a:r>
            <a:endParaRPr lang="es-ES" altLang="es-ES" sz="1800" dirty="0"/>
          </a:p>
          <a:p>
            <a:pPr marL="0" indent="0">
              <a:buNone/>
            </a:pPr>
            <a:r>
              <a:rPr lang="es-ES" altLang="es-ES" sz="1800" dirty="0">
                <a:effectLst>
                  <a:outerShdw blurRad="38100" dist="38100" dir="2700000" algn="tl">
                    <a:srgbClr val="000000"/>
                  </a:outerShdw>
                </a:effectLst>
              </a:rPr>
              <a:t>                                                                                  Ropa de Orixá: elementos simbólicos en la vestimenta ritual.</a:t>
            </a:r>
            <a:endParaRPr lang="es-ES" altLang="es-ES" sz="1800" dirty="0"/>
          </a:p>
          <a:p>
            <a:pPr marL="0" indent="0">
              <a:buNone/>
            </a:pPr>
            <a:endParaRPr lang="es-ES" sz="2400" dirty="0"/>
          </a:p>
        </p:txBody>
      </p:sp>
      <p:sp>
        <p:nvSpPr>
          <p:cNvPr id="4" name="Título 1"/>
          <p:cNvSpPr>
            <a:spLocks noGrp="1"/>
          </p:cNvSpPr>
          <p:nvPr>
            <p:ph type="title"/>
          </p:nvPr>
        </p:nvSpPr>
        <p:spPr>
          <a:xfrm>
            <a:off x="0" y="1"/>
            <a:ext cx="12192000" cy="1690688"/>
          </a:xfrm>
          <a:solidFill>
            <a:srgbClr val="FFFF00"/>
          </a:solidFill>
        </p:spPr>
        <p:txBody>
          <a:bodyPr>
            <a:normAutofit/>
          </a:bodyPr>
          <a:lstStyle/>
          <a:p>
            <a:r>
              <a:rPr lang="es-ES" sz="3600" b="1" dirty="0"/>
              <a:t>                                                                   Patrimonio Cultural  </a:t>
            </a:r>
            <a:br>
              <a:rPr lang="es-ES" sz="3600" b="1" dirty="0"/>
            </a:br>
            <a:r>
              <a:rPr lang="es-ES" sz="3200" b="1" dirty="0"/>
              <a:t>                          Elementos Estéticos del Candomblé</a:t>
            </a:r>
            <a:endParaRPr lang="es-ES" sz="3200"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010933" y="2731259"/>
            <a:ext cx="2494047" cy="3559095"/>
          </a:xfrm>
          <a:prstGeom prst="rect">
            <a:avLst/>
          </a:prstGeom>
          <a:noFill/>
          <a:ln/>
        </p:spPr>
      </p:pic>
      <p:pic>
        <p:nvPicPr>
          <p:cNvPr id="6" name="Imagen 5"/>
          <p:cNvPicPr>
            <a:picLocks noChangeAspect="1"/>
          </p:cNvPicPr>
          <p:nvPr/>
        </p:nvPicPr>
        <p:blipFill>
          <a:blip r:embed="rId3"/>
          <a:stretch>
            <a:fillRect/>
          </a:stretch>
        </p:blipFill>
        <p:spPr>
          <a:xfrm>
            <a:off x="1106349" y="2731259"/>
            <a:ext cx="3396615" cy="3559095"/>
          </a:xfrm>
          <a:prstGeom prst="rect">
            <a:avLst/>
          </a:prstGeom>
        </p:spPr>
      </p:pic>
      <p:pic>
        <p:nvPicPr>
          <p:cNvPr id="7" name="Imagen 6"/>
          <p:cNvPicPr>
            <a:picLocks noChangeAspect="1"/>
          </p:cNvPicPr>
          <p:nvPr/>
        </p:nvPicPr>
        <p:blipFill>
          <a:blip r:embed="rId4"/>
          <a:stretch>
            <a:fillRect/>
          </a:stretch>
        </p:blipFill>
        <p:spPr>
          <a:xfrm>
            <a:off x="8012949" y="3738563"/>
            <a:ext cx="3200400" cy="2438400"/>
          </a:xfrm>
          <a:prstGeom prst="rect">
            <a:avLst/>
          </a:prstGeom>
        </p:spPr>
      </p:pic>
    </p:spTree>
    <p:extLst>
      <p:ext uri="{BB962C8B-B14F-4D97-AF65-F5344CB8AC3E}">
        <p14:creationId xmlns:p14="http://schemas.microsoft.com/office/powerpoint/2010/main" val="24864179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8127148" y="3656458"/>
            <a:ext cx="3166729" cy="2520506"/>
          </a:xfrm>
          <a:prstGeom prst="rect">
            <a:avLst/>
          </a:prstGeom>
        </p:spPr>
      </p:pic>
      <p:sp>
        <p:nvSpPr>
          <p:cNvPr id="3" name="Marcador de contenido 2"/>
          <p:cNvSpPr>
            <a:spLocks noGrp="1"/>
          </p:cNvSpPr>
          <p:nvPr>
            <p:ph sz="half" idx="1"/>
          </p:nvPr>
        </p:nvSpPr>
        <p:spPr/>
        <p:txBody>
          <a:bodyPr>
            <a:normAutofit/>
          </a:bodyPr>
          <a:lstStyle/>
          <a:p>
            <a:pPr marL="0" indent="0">
              <a:buNone/>
            </a:pPr>
            <a:r>
              <a:rPr lang="es-ES" sz="2400" b="1" dirty="0"/>
              <a:t>Herramientas y objetos de culto</a:t>
            </a:r>
          </a:p>
          <a:p>
            <a:pPr marL="0" indent="0">
              <a:buNone/>
            </a:pPr>
            <a:endParaRPr lang="es-ES" sz="2400" b="1" dirty="0"/>
          </a:p>
        </p:txBody>
      </p:sp>
      <p:pic>
        <p:nvPicPr>
          <p:cNvPr id="10" name="Marcador de contenido 9"/>
          <p:cNvPicPr>
            <a:picLocks noGrp="1" noChangeAspect="1"/>
          </p:cNvPicPr>
          <p:nvPr>
            <p:ph sz="half" idx="2"/>
          </p:nvPr>
        </p:nvPicPr>
        <p:blipFill>
          <a:blip r:embed="rId3"/>
          <a:stretch>
            <a:fillRect/>
          </a:stretch>
        </p:blipFill>
        <p:spPr>
          <a:xfrm>
            <a:off x="6177018" y="4295922"/>
            <a:ext cx="1792912" cy="2484783"/>
          </a:xfrm>
          <a:prstGeom prst="rect">
            <a:avLst/>
          </a:prstGeom>
        </p:spPr>
      </p:pic>
      <p:sp>
        <p:nvSpPr>
          <p:cNvPr id="5" name="Título 1"/>
          <p:cNvSpPr>
            <a:spLocks noGrp="1"/>
          </p:cNvSpPr>
          <p:nvPr>
            <p:ph type="title"/>
          </p:nvPr>
        </p:nvSpPr>
        <p:spPr>
          <a:xfrm>
            <a:off x="0" y="1"/>
            <a:ext cx="12192000" cy="1690688"/>
          </a:xfrm>
          <a:solidFill>
            <a:srgbClr val="FFFF00"/>
          </a:solidFill>
        </p:spPr>
        <p:txBody>
          <a:bodyPr>
            <a:normAutofit/>
          </a:bodyPr>
          <a:lstStyle/>
          <a:p>
            <a:r>
              <a:rPr lang="es-ES" sz="3600" b="1" dirty="0"/>
              <a:t>                                                                   Patrimonio Cultural  </a:t>
            </a:r>
            <a:br>
              <a:rPr lang="es-ES" sz="3600" b="1" dirty="0"/>
            </a:br>
            <a:r>
              <a:rPr lang="es-ES" sz="3200" b="1" dirty="0"/>
              <a:t>                          Elementos Estéticos del Candomblé</a:t>
            </a:r>
            <a:endParaRPr lang="es-ES" sz="3200" dirty="0"/>
          </a:p>
        </p:txBody>
      </p:sp>
      <p:pic>
        <p:nvPicPr>
          <p:cNvPr id="6" name="Imagen 5"/>
          <p:cNvPicPr>
            <a:picLocks noChangeAspect="1"/>
          </p:cNvPicPr>
          <p:nvPr/>
        </p:nvPicPr>
        <p:blipFill>
          <a:blip r:embed="rId4"/>
          <a:stretch>
            <a:fillRect/>
          </a:stretch>
        </p:blipFill>
        <p:spPr>
          <a:xfrm>
            <a:off x="3496413" y="3429000"/>
            <a:ext cx="2523387" cy="3364516"/>
          </a:xfrm>
          <a:prstGeom prst="rect">
            <a:avLst/>
          </a:prstGeom>
        </p:spPr>
      </p:pic>
      <p:pic>
        <p:nvPicPr>
          <p:cNvPr id="7" name="Imagen 6"/>
          <p:cNvPicPr>
            <a:picLocks noChangeAspect="1"/>
          </p:cNvPicPr>
          <p:nvPr/>
        </p:nvPicPr>
        <p:blipFill>
          <a:blip r:embed="rId5"/>
          <a:stretch>
            <a:fillRect/>
          </a:stretch>
        </p:blipFill>
        <p:spPr>
          <a:xfrm>
            <a:off x="6230233" y="2143250"/>
            <a:ext cx="2716444" cy="2038579"/>
          </a:xfrm>
          <a:prstGeom prst="rect">
            <a:avLst/>
          </a:prstGeom>
        </p:spPr>
      </p:pic>
      <p:pic>
        <p:nvPicPr>
          <p:cNvPr id="8" name="Imagen 7"/>
          <p:cNvPicPr>
            <a:picLocks noChangeAspect="1"/>
          </p:cNvPicPr>
          <p:nvPr/>
        </p:nvPicPr>
        <p:blipFill>
          <a:blip r:embed="rId6"/>
          <a:stretch>
            <a:fillRect/>
          </a:stretch>
        </p:blipFill>
        <p:spPr>
          <a:xfrm>
            <a:off x="1048634" y="2879803"/>
            <a:ext cx="2237346" cy="2986829"/>
          </a:xfrm>
          <a:prstGeom prst="rect">
            <a:avLst/>
          </a:prstGeom>
        </p:spPr>
      </p:pic>
    </p:spTree>
    <p:extLst>
      <p:ext uri="{BB962C8B-B14F-4D97-AF65-F5344CB8AC3E}">
        <p14:creationId xmlns:p14="http://schemas.microsoft.com/office/powerpoint/2010/main" val="4346681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a:bodyPr>
          <a:lstStyle/>
          <a:p>
            <a:pPr marL="0" indent="0">
              <a:buNone/>
            </a:pPr>
            <a:r>
              <a:rPr lang="es-ES" sz="2000" b="1" dirty="0"/>
              <a:t>IBÁ o ASENTAMIENTO DE ORIXÁ</a:t>
            </a:r>
          </a:p>
          <a:p>
            <a:pPr marL="0" indent="0">
              <a:buNone/>
            </a:pPr>
            <a:endParaRPr lang="es-ES" sz="2000" b="1" dirty="0"/>
          </a:p>
        </p:txBody>
      </p:sp>
      <p:sp>
        <p:nvSpPr>
          <p:cNvPr id="4" name="Marcador de contenido 3"/>
          <p:cNvSpPr>
            <a:spLocks noGrp="1"/>
          </p:cNvSpPr>
          <p:nvPr>
            <p:ph sz="half" idx="2"/>
          </p:nvPr>
        </p:nvSpPr>
        <p:spPr>
          <a:xfrm>
            <a:off x="4611757" y="1825625"/>
            <a:ext cx="6742043" cy="4351338"/>
          </a:xfrm>
        </p:spPr>
        <p:txBody>
          <a:bodyPr>
            <a:normAutofit/>
          </a:bodyPr>
          <a:lstStyle/>
          <a:p>
            <a:pPr marL="0" indent="0">
              <a:buNone/>
            </a:pPr>
            <a:r>
              <a:rPr lang="es-ES" sz="2000" b="1" dirty="0"/>
              <a:t> CURAS, “Tatuajes rituales” en el Candomblé</a:t>
            </a:r>
          </a:p>
          <a:p>
            <a:pPr marL="0" indent="0">
              <a:buNone/>
            </a:pPr>
            <a:endParaRPr lang="es-ES" sz="2000" b="1" dirty="0"/>
          </a:p>
        </p:txBody>
      </p:sp>
      <p:sp>
        <p:nvSpPr>
          <p:cNvPr id="5" name="Título 1"/>
          <p:cNvSpPr>
            <a:spLocks noGrp="1"/>
          </p:cNvSpPr>
          <p:nvPr>
            <p:ph type="title"/>
          </p:nvPr>
        </p:nvSpPr>
        <p:spPr>
          <a:xfrm>
            <a:off x="0" y="1"/>
            <a:ext cx="12192000" cy="1690688"/>
          </a:xfrm>
          <a:solidFill>
            <a:srgbClr val="FFFF00"/>
          </a:solidFill>
        </p:spPr>
        <p:txBody>
          <a:bodyPr>
            <a:normAutofit/>
          </a:bodyPr>
          <a:lstStyle/>
          <a:p>
            <a:r>
              <a:rPr lang="es-ES" sz="3600" b="1" dirty="0"/>
              <a:t>                                                                   Patrimonio Cultural  </a:t>
            </a:r>
            <a:br>
              <a:rPr lang="es-ES" sz="3600" b="1" dirty="0"/>
            </a:br>
            <a:r>
              <a:rPr lang="es-ES" sz="3200" b="1" dirty="0"/>
              <a:t>                          Elementos Estéticos del Candomblé</a:t>
            </a:r>
            <a:endParaRPr lang="es-ES" sz="3200" dirty="0"/>
          </a:p>
        </p:txBody>
      </p:sp>
      <p:pic>
        <p:nvPicPr>
          <p:cNvPr id="6" name="Imagen 5"/>
          <p:cNvPicPr>
            <a:picLocks noChangeAspect="1"/>
          </p:cNvPicPr>
          <p:nvPr/>
        </p:nvPicPr>
        <p:blipFill>
          <a:blip r:embed="rId2"/>
          <a:stretch>
            <a:fillRect/>
          </a:stretch>
        </p:blipFill>
        <p:spPr>
          <a:xfrm>
            <a:off x="1715525" y="2515580"/>
            <a:ext cx="1890128" cy="3355222"/>
          </a:xfrm>
          <a:prstGeom prst="rect">
            <a:avLst/>
          </a:prstGeom>
        </p:spPr>
      </p:pic>
      <p:pic>
        <p:nvPicPr>
          <p:cNvPr id="8" name="Imagen 7"/>
          <p:cNvPicPr>
            <a:picLocks noChangeAspect="1"/>
          </p:cNvPicPr>
          <p:nvPr/>
        </p:nvPicPr>
        <p:blipFill>
          <a:blip r:embed="rId3"/>
          <a:stretch>
            <a:fillRect/>
          </a:stretch>
        </p:blipFill>
        <p:spPr>
          <a:xfrm>
            <a:off x="4731819" y="4823399"/>
            <a:ext cx="1287981" cy="1141031"/>
          </a:xfrm>
          <a:prstGeom prst="rect">
            <a:avLst/>
          </a:prstGeom>
        </p:spPr>
      </p:pic>
      <p:pic>
        <p:nvPicPr>
          <p:cNvPr id="9" name="Imagen 8"/>
          <p:cNvPicPr>
            <a:picLocks noChangeAspect="1"/>
          </p:cNvPicPr>
          <p:nvPr/>
        </p:nvPicPr>
        <p:blipFill>
          <a:blip r:embed="rId4"/>
          <a:stretch>
            <a:fillRect/>
          </a:stretch>
        </p:blipFill>
        <p:spPr>
          <a:xfrm>
            <a:off x="6141881" y="4804680"/>
            <a:ext cx="1061520" cy="1146178"/>
          </a:xfrm>
          <a:prstGeom prst="rect">
            <a:avLst/>
          </a:prstGeom>
        </p:spPr>
      </p:pic>
      <p:pic>
        <p:nvPicPr>
          <p:cNvPr id="10" name="Imagen 9"/>
          <p:cNvPicPr>
            <a:picLocks noChangeAspect="1"/>
          </p:cNvPicPr>
          <p:nvPr/>
        </p:nvPicPr>
        <p:blipFill>
          <a:blip r:embed="rId5"/>
          <a:stretch>
            <a:fillRect/>
          </a:stretch>
        </p:blipFill>
        <p:spPr>
          <a:xfrm>
            <a:off x="7292070" y="4804680"/>
            <a:ext cx="1059042" cy="1146178"/>
          </a:xfrm>
          <a:prstGeom prst="rect">
            <a:avLst/>
          </a:prstGeom>
        </p:spPr>
      </p:pic>
      <p:pic>
        <p:nvPicPr>
          <p:cNvPr id="11" name="Imagen 10"/>
          <p:cNvPicPr>
            <a:picLocks noChangeAspect="1"/>
          </p:cNvPicPr>
          <p:nvPr/>
        </p:nvPicPr>
        <p:blipFill>
          <a:blip r:embed="rId6"/>
          <a:stretch>
            <a:fillRect/>
          </a:stretch>
        </p:blipFill>
        <p:spPr>
          <a:xfrm>
            <a:off x="4731819" y="2420152"/>
            <a:ext cx="3619293" cy="2410684"/>
          </a:xfrm>
          <a:prstGeom prst="rect">
            <a:avLst/>
          </a:prstGeom>
        </p:spPr>
      </p:pic>
      <p:pic>
        <p:nvPicPr>
          <p:cNvPr id="12" name="Imagen 11"/>
          <p:cNvPicPr>
            <a:picLocks noChangeAspect="1"/>
          </p:cNvPicPr>
          <p:nvPr/>
        </p:nvPicPr>
        <p:blipFill>
          <a:blip r:embed="rId7"/>
          <a:stretch>
            <a:fillRect/>
          </a:stretch>
        </p:blipFill>
        <p:spPr>
          <a:xfrm>
            <a:off x="8644745" y="3198123"/>
            <a:ext cx="3473866" cy="2978840"/>
          </a:xfrm>
          <a:prstGeom prst="rect">
            <a:avLst/>
          </a:prstGeom>
        </p:spPr>
      </p:pic>
      <p:sp>
        <p:nvSpPr>
          <p:cNvPr id="13" name="Rectángulo 12"/>
          <p:cNvSpPr/>
          <p:nvPr/>
        </p:nvSpPr>
        <p:spPr>
          <a:xfrm>
            <a:off x="8644745" y="2420152"/>
            <a:ext cx="3356391" cy="830997"/>
          </a:xfrm>
          <a:prstGeom prst="rect">
            <a:avLst/>
          </a:prstGeom>
        </p:spPr>
        <p:txBody>
          <a:bodyPr wrap="square">
            <a:spAutoFit/>
          </a:bodyPr>
          <a:lstStyle/>
          <a:p>
            <a:r>
              <a:rPr lang="es-ES" sz="1600" dirty="0"/>
              <a:t>EURAC (2015). Tatuajes de </a:t>
            </a:r>
            <a:r>
              <a:rPr lang="es-ES" sz="1600" dirty="0" err="1"/>
              <a:t>Ötzi</a:t>
            </a:r>
            <a:r>
              <a:rPr lang="es-ES" sz="1600" dirty="0"/>
              <a:t>, el “Hombre del Hielo” (comparación)</a:t>
            </a:r>
          </a:p>
          <a:p>
            <a:r>
              <a:rPr lang="es-ES" sz="1600" dirty="0"/>
              <a:t>(Alpes, 3385 a. C)</a:t>
            </a:r>
          </a:p>
        </p:txBody>
      </p:sp>
    </p:spTree>
    <p:extLst>
      <p:ext uri="{BB962C8B-B14F-4D97-AF65-F5344CB8AC3E}">
        <p14:creationId xmlns:p14="http://schemas.microsoft.com/office/powerpoint/2010/main" val="13482347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p:txBody>
          <a:bodyPr>
            <a:normAutofit/>
          </a:bodyPr>
          <a:lstStyle/>
          <a:p>
            <a:pPr marL="0" indent="0">
              <a:buNone/>
            </a:pPr>
            <a:r>
              <a:rPr lang="es-ES" sz="2400" b="1" dirty="0"/>
              <a:t>GASTRONOMÍA</a:t>
            </a:r>
          </a:p>
          <a:p>
            <a:r>
              <a:rPr lang="es-ES" sz="2000" b="1" dirty="0"/>
              <a:t>Comida de Orixá</a:t>
            </a:r>
          </a:p>
        </p:txBody>
      </p:sp>
      <p:sp>
        <p:nvSpPr>
          <p:cNvPr id="4" name="Marcador de contenido 3"/>
          <p:cNvSpPr>
            <a:spLocks noGrp="1"/>
          </p:cNvSpPr>
          <p:nvPr>
            <p:ph sz="half" idx="2"/>
          </p:nvPr>
        </p:nvSpPr>
        <p:spPr/>
        <p:txBody>
          <a:bodyPr>
            <a:normAutofit/>
          </a:bodyPr>
          <a:lstStyle/>
          <a:p>
            <a:pPr marL="0" indent="0">
              <a:buNone/>
            </a:pPr>
            <a:r>
              <a:rPr lang="es-ES" sz="2400" b="1" dirty="0"/>
              <a:t>ESPACIO</a:t>
            </a:r>
          </a:p>
          <a:p>
            <a:pPr marL="0" indent="0">
              <a:buNone/>
            </a:pPr>
            <a:endParaRPr lang="es-ES" sz="2400" b="1" dirty="0"/>
          </a:p>
        </p:txBody>
      </p:sp>
      <p:sp>
        <p:nvSpPr>
          <p:cNvPr id="5" name="Título 1"/>
          <p:cNvSpPr txBox="1">
            <a:spLocks noGrp="1"/>
          </p:cNvSpPr>
          <p:nvPr>
            <p:ph type="title"/>
          </p:nvPr>
        </p:nvSpPr>
        <p:spPr>
          <a:xfrm>
            <a:off x="0" y="1"/>
            <a:ext cx="12192000" cy="1690688"/>
          </a:xfrm>
          <a:prstGeom prst="rect">
            <a:avLst/>
          </a:prstGeom>
          <a:solidFill>
            <a:srgbClr val="FFFF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b="1" dirty="0"/>
              <a:t>                                                                   Patrimonio Cultural  </a:t>
            </a:r>
            <a:br>
              <a:rPr lang="es-ES" sz="3600" b="1" dirty="0"/>
            </a:br>
            <a:r>
              <a:rPr lang="es-ES" sz="3200" b="1" dirty="0"/>
              <a:t>                          Elementos Estéticos del Candomblé</a:t>
            </a:r>
            <a:endParaRPr lang="es-ES" sz="3200" dirty="0"/>
          </a:p>
        </p:txBody>
      </p:sp>
      <p:pic>
        <p:nvPicPr>
          <p:cNvPr id="6" name="Imagen 5"/>
          <p:cNvPicPr>
            <a:picLocks noChangeAspect="1"/>
          </p:cNvPicPr>
          <p:nvPr/>
        </p:nvPicPr>
        <p:blipFill>
          <a:blip r:embed="rId2"/>
          <a:stretch>
            <a:fillRect/>
          </a:stretch>
        </p:blipFill>
        <p:spPr>
          <a:xfrm>
            <a:off x="1176130" y="2861400"/>
            <a:ext cx="3963134" cy="3315563"/>
          </a:xfrm>
          <a:prstGeom prst="rect">
            <a:avLst/>
          </a:prstGeom>
        </p:spPr>
      </p:pic>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372921" y="2435294"/>
            <a:ext cx="4980879" cy="3741669"/>
          </a:xfrm>
          <a:prstGeom prst="rect">
            <a:avLst/>
          </a:prstGeom>
          <a:noFill/>
          <a:ln/>
        </p:spPr>
      </p:pic>
    </p:spTree>
    <p:extLst>
      <p:ext uri="{BB962C8B-B14F-4D97-AF65-F5344CB8AC3E}">
        <p14:creationId xmlns:p14="http://schemas.microsoft.com/office/powerpoint/2010/main" val="24713438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1999" cy="1690688"/>
          </a:xfrm>
          <a:solidFill>
            <a:srgbClr val="FFFF00"/>
          </a:solidFill>
        </p:spPr>
        <p:txBody>
          <a:bodyPr>
            <a:noAutofit/>
          </a:bodyPr>
          <a:lstStyle/>
          <a:p>
            <a:pPr algn="r">
              <a:lnSpc>
                <a:spcPct val="100000"/>
              </a:lnSpc>
            </a:pPr>
            <a:r>
              <a:rPr lang="es-ES" sz="3600" b="1" dirty="0"/>
              <a:t>Procesos Creativos</a:t>
            </a:r>
            <a:br>
              <a:rPr lang="es-ES" sz="3200" b="1" dirty="0"/>
            </a:br>
            <a:r>
              <a:rPr lang="es-ES" sz="3200" b="1" dirty="0"/>
              <a:t>Antoni Miralda (Terrasa, Barcelona,1942). Food Cultura </a:t>
            </a:r>
            <a:endParaRPr lang="es-ES" sz="3200" dirty="0"/>
          </a:p>
        </p:txBody>
      </p:sp>
      <p:sp>
        <p:nvSpPr>
          <p:cNvPr id="3" name="Marcador de contenido 2"/>
          <p:cNvSpPr>
            <a:spLocks noGrp="1"/>
          </p:cNvSpPr>
          <p:nvPr>
            <p:ph idx="1"/>
          </p:nvPr>
        </p:nvSpPr>
        <p:spPr/>
        <p:txBody>
          <a:bodyPr/>
          <a:lstStyle/>
          <a:p>
            <a:r>
              <a:rPr lang="es-ES" sz="2000" b="1" dirty="0"/>
              <a:t>El Universo de la Comida.</a:t>
            </a:r>
          </a:p>
          <a:p>
            <a:r>
              <a:rPr lang="es-ES" sz="2000" b="1" dirty="0"/>
              <a:t>Escultura. Instalación. Performance. Objetos.</a:t>
            </a:r>
            <a:r>
              <a:rPr lang="es-ES" dirty="0"/>
              <a:t> </a:t>
            </a:r>
            <a:r>
              <a:rPr lang="es-ES" sz="2000" b="1" dirty="0"/>
              <a:t>“Santa Comida” (Nova York, 1984)</a:t>
            </a:r>
          </a:p>
          <a:p>
            <a:pPr marL="0" indent="0">
              <a:buNone/>
            </a:pPr>
            <a:endParaRPr lang="es-ES" dirty="0"/>
          </a:p>
        </p:txBody>
      </p:sp>
      <p:pic>
        <p:nvPicPr>
          <p:cNvPr id="4" name="Imagen 3"/>
          <p:cNvPicPr>
            <a:picLocks noChangeAspect="1"/>
          </p:cNvPicPr>
          <p:nvPr/>
        </p:nvPicPr>
        <p:blipFill>
          <a:blip r:embed="rId2"/>
          <a:stretch>
            <a:fillRect/>
          </a:stretch>
        </p:blipFill>
        <p:spPr>
          <a:xfrm>
            <a:off x="838200" y="3050753"/>
            <a:ext cx="3890549" cy="2979274"/>
          </a:xfrm>
          <a:prstGeom prst="rect">
            <a:avLst/>
          </a:prstGeom>
        </p:spPr>
      </p:pic>
      <p:pic>
        <p:nvPicPr>
          <p:cNvPr id="6" name="Imagen 5"/>
          <p:cNvPicPr>
            <a:picLocks noChangeAspect="1"/>
          </p:cNvPicPr>
          <p:nvPr/>
        </p:nvPicPr>
        <p:blipFill>
          <a:blip r:embed="rId3"/>
          <a:stretch>
            <a:fillRect/>
          </a:stretch>
        </p:blipFill>
        <p:spPr>
          <a:xfrm>
            <a:off x="4978469" y="3050753"/>
            <a:ext cx="4154880" cy="2979274"/>
          </a:xfrm>
          <a:prstGeom prst="rect">
            <a:avLst/>
          </a:prstGeom>
        </p:spPr>
      </p:pic>
      <p:pic>
        <p:nvPicPr>
          <p:cNvPr id="8" name="Imagen 7"/>
          <p:cNvPicPr>
            <a:picLocks noChangeAspect="1"/>
          </p:cNvPicPr>
          <p:nvPr/>
        </p:nvPicPr>
        <p:blipFill>
          <a:blip r:embed="rId4"/>
          <a:stretch>
            <a:fillRect/>
          </a:stretch>
        </p:blipFill>
        <p:spPr>
          <a:xfrm>
            <a:off x="9321613" y="3050754"/>
            <a:ext cx="2745436" cy="2979274"/>
          </a:xfrm>
          <a:prstGeom prst="rect">
            <a:avLst/>
          </a:prstGeom>
        </p:spPr>
      </p:pic>
    </p:spTree>
    <p:extLst>
      <p:ext uri="{BB962C8B-B14F-4D97-AF65-F5344CB8AC3E}">
        <p14:creationId xmlns:p14="http://schemas.microsoft.com/office/powerpoint/2010/main" val="39489676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2000" cy="1690688"/>
          </a:xfrm>
          <a:solidFill>
            <a:srgbClr val="FFFF00"/>
          </a:solidFill>
        </p:spPr>
        <p:txBody>
          <a:bodyPr>
            <a:normAutofit/>
          </a:bodyPr>
          <a:lstStyle/>
          <a:p>
            <a:pPr algn="r">
              <a:lnSpc>
                <a:spcPct val="100000"/>
              </a:lnSpc>
            </a:pPr>
            <a:r>
              <a:rPr lang="es-ES" sz="3600" b="1" dirty="0"/>
              <a:t>Procesos Creativos</a:t>
            </a:r>
            <a:br>
              <a:rPr lang="es-ES" sz="3200" b="1" dirty="0"/>
            </a:br>
            <a:r>
              <a:rPr lang="es-ES" sz="3200" b="1" dirty="0"/>
              <a:t>       Carlos Franco (Madrid,1951). El universo mítico y cromático. </a:t>
            </a:r>
            <a:endParaRPr lang="es-ES" sz="3200" dirty="0"/>
          </a:p>
        </p:txBody>
      </p:sp>
      <p:sp>
        <p:nvSpPr>
          <p:cNvPr id="3" name="Marcador de contenido 2"/>
          <p:cNvSpPr>
            <a:spLocks noGrp="1"/>
          </p:cNvSpPr>
          <p:nvPr>
            <p:ph idx="1"/>
          </p:nvPr>
        </p:nvSpPr>
        <p:spPr/>
        <p:txBody>
          <a:bodyPr>
            <a:normAutofit/>
          </a:bodyPr>
          <a:lstStyle/>
          <a:p>
            <a:r>
              <a:rPr lang="es-ES" sz="2000" dirty="0"/>
              <a:t>Los mitos y elementos simbólicos.</a:t>
            </a:r>
          </a:p>
          <a:p>
            <a:r>
              <a:rPr lang="es-ES" sz="2000" dirty="0"/>
              <a:t>Pintura abstracta y figurativa.</a:t>
            </a:r>
          </a:p>
          <a:p>
            <a:endParaRPr lang="es-ES" sz="2000" dirty="0"/>
          </a:p>
        </p:txBody>
      </p:sp>
      <p:pic>
        <p:nvPicPr>
          <p:cNvPr id="4" name="Imagen 3"/>
          <p:cNvPicPr>
            <a:picLocks noChangeAspect="1"/>
          </p:cNvPicPr>
          <p:nvPr/>
        </p:nvPicPr>
        <p:blipFill>
          <a:blip r:embed="rId2"/>
          <a:stretch>
            <a:fillRect/>
          </a:stretch>
        </p:blipFill>
        <p:spPr>
          <a:xfrm>
            <a:off x="9104144" y="2748996"/>
            <a:ext cx="2249656" cy="3366122"/>
          </a:xfrm>
          <a:prstGeom prst="rect">
            <a:avLst/>
          </a:prstGeom>
        </p:spPr>
      </p:pic>
      <p:pic>
        <p:nvPicPr>
          <p:cNvPr id="6" name="Imagen 5"/>
          <p:cNvPicPr>
            <a:picLocks noChangeAspect="1"/>
          </p:cNvPicPr>
          <p:nvPr/>
        </p:nvPicPr>
        <p:blipFill>
          <a:blip r:embed="rId3"/>
          <a:stretch>
            <a:fillRect/>
          </a:stretch>
        </p:blipFill>
        <p:spPr>
          <a:xfrm>
            <a:off x="838200" y="2783280"/>
            <a:ext cx="7691247" cy="3297554"/>
          </a:xfrm>
          <a:prstGeom prst="rect">
            <a:avLst/>
          </a:prstGeom>
        </p:spPr>
      </p:pic>
    </p:spTree>
    <p:extLst>
      <p:ext uri="{BB962C8B-B14F-4D97-AF65-F5344CB8AC3E}">
        <p14:creationId xmlns:p14="http://schemas.microsoft.com/office/powerpoint/2010/main" val="35610450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8344" y="365125"/>
            <a:ext cx="10995456" cy="1325563"/>
          </a:xfrm>
          <a:solidFill>
            <a:srgbClr val="FFFF00"/>
          </a:solidFill>
        </p:spPr>
        <p:txBody>
          <a:bodyPr>
            <a:normAutofit fontScale="90000"/>
          </a:bodyPr>
          <a:lstStyle/>
          <a:p>
            <a:pPr algn="ctr">
              <a:lnSpc>
                <a:spcPct val="100000"/>
              </a:lnSpc>
            </a:pPr>
            <a:r>
              <a:rPr lang="es-ES" sz="3200" b="1" dirty="0"/>
              <a:t>                                                                                    </a:t>
            </a:r>
            <a:r>
              <a:rPr lang="es-ES" sz="4000" b="1" dirty="0"/>
              <a:t>Procesos Creativos</a:t>
            </a:r>
            <a:br>
              <a:rPr lang="es-ES" sz="3200" b="1" dirty="0"/>
            </a:br>
            <a:r>
              <a:rPr lang="es-ES" sz="3200" b="1" dirty="0"/>
              <a:t> Augusto Omolu(Salvador - BA,1962 – Salvador – BA, 2013) </a:t>
            </a:r>
            <a:br>
              <a:rPr lang="es-ES" sz="3200" b="1" dirty="0"/>
            </a:br>
            <a:r>
              <a:rPr lang="es-ES" sz="3200" b="1" dirty="0"/>
              <a:t>Danza de Orixás. Dramaturgia de los Orixás.  </a:t>
            </a:r>
            <a:endParaRPr lang="es-ES" sz="3200" dirty="0"/>
          </a:p>
        </p:txBody>
      </p:sp>
      <p:sp>
        <p:nvSpPr>
          <p:cNvPr id="3" name="Marcador de contenido 2"/>
          <p:cNvSpPr>
            <a:spLocks noGrp="1"/>
          </p:cNvSpPr>
          <p:nvPr>
            <p:ph idx="1"/>
          </p:nvPr>
        </p:nvSpPr>
        <p:spPr>
          <a:xfrm>
            <a:off x="218661" y="1825625"/>
            <a:ext cx="11135139" cy="4614932"/>
          </a:xfrm>
        </p:spPr>
        <p:txBody>
          <a:bodyPr>
            <a:normAutofit/>
          </a:bodyPr>
          <a:lstStyle/>
          <a:p>
            <a:r>
              <a:rPr lang="es-ES" sz="2000" b="1" dirty="0"/>
              <a:t>Odin Teatret – Eugenio Barba (entre 1993 – 2013)</a:t>
            </a:r>
          </a:p>
          <a:p>
            <a:r>
              <a:rPr lang="es-ES" sz="2000" b="1" dirty="0"/>
              <a:t>La Dramaturgia de los Orixás </a:t>
            </a:r>
          </a:p>
          <a:p>
            <a:pPr marL="0" indent="0">
              <a:buNone/>
            </a:pPr>
            <a:endParaRPr lang="es-ES" sz="2000" b="1" dirty="0"/>
          </a:p>
        </p:txBody>
      </p:sp>
      <p:pic>
        <p:nvPicPr>
          <p:cNvPr id="4" name="Imagen 3"/>
          <p:cNvPicPr>
            <a:picLocks noChangeAspect="1"/>
          </p:cNvPicPr>
          <p:nvPr/>
        </p:nvPicPr>
        <p:blipFill>
          <a:blip r:embed="rId2"/>
          <a:stretch>
            <a:fillRect/>
          </a:stretch>
        </p:blipFill>
        <p:spPr>
          <a:xfrm>
            <a:off x="358344" y="2819901"/>
            <a:ext cx="4660871" cy="3081354"/>
          </a:xfrm>
          <a:prstGeom prst="rect">
            <a:avLst/>
          </a:prstGeom>
        </p:spPr>
      </p:pic>
      <p:pic>
        <p:nvPicPr>
          <p:cNvPr id="5" name="Imagen 4"/>
          <p:cNvPicPr>
            <a:picLocks noChangeAspect="1"/>
          </p:cNvPicPr>
          <p:nvPr/>
        </p:nvPicPr>
        <p:blipFill>
          <a:blip r:embed="rId3"/>
          <a:stretch>
            <a:fillRect/>
          </a:stretch>
        </p:blipFill>
        <p:spPr>
          <a:xfrm>
            <a:off x="5176502" y="2819901"/>
            <a:ext cx="3495306" cy="3081354"/>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9095" y="2819901"/>
            <a:ext cx="2467539" cy="3081354"/>
          </a:xfrm>
          <a:prstGeom prst="rect">
            <a:avLst/>
          </a:prstGeom>
        </p:spPr>
      </p:pic>
    </p:spTree>
    <p:extLst>
      <p:ext uri="{BB962C8B-B14F-4D97-AF65-F5344CB8AC3E}">
        <p14:creationId xmlns:p14="http://schemas.microsoft.com/office/powerpoint/2010/main" val="6882935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199" y="365125"/>
            <a:ext cx="10886015" cy="1325563"/>
          </a:xfrm>
          <a:solidFill>
            <a:srgbClr val="FFFF00"/>
          </a:solidFill>
        </p:spPr>
        <p:txBody>
          <a:bodyPr>
            <a:normAutofit fontScale="90000"/>
          </a:bodyPr>
          <a:lstStyle/>
          <a:p>
            <a:pPr algn="ctr"/>
            <a:r>
              <a:rPr lang="es-ES" sz="3200" b="1" dirty="0"/>
              <a:t>                                                                                    </a:t>
            </a:r>
            <a:r>
              <a:rPr lang="es-ES" sz="4000" b="1" dirty="0"/>
              <a:t>Procesos Creativos</a:t>
            </a:r>
            <a:br>
              <a:rPr lang="es-ES" sz="3200" b="1" dirty="0"/>
            </a:br>
            <a:r>
              <a:rPr lang="es-ES" sz="3600" b="1" dirty="0"/>
              <a:t>Elizabeth Firmino Pereira(Uberlândia- MG,1966) </a:t>
            </a:r>
            <a:br>
              <a:rPr lang="es-ES" sz="3200" b="1" dirty="0"/>
            </a:br>
            <a:r>
              <a:rPr lang="es-ES" sz="2900" b="1" dirty="0"/>
              <a:t>Mitos, Cánticos y Danza de Orixás. Teatro y Performance. </a:t>
            </a:r>
            <a:r>
              <a:rPr lang="es-ES" sz="2900" b="1" i="1" dirty="0" err="1"/>
              <a:t>Work</a:t>
            </a:r>
            <a:r>
              <a:rPr lang="es-ES" sz="2900" b="1" i="1" dirty="0"/>
              <a:t> in </a:t>
            </a:r>
            <a:r>
              <a:rPr lang="es-ES" sz="2900" b="1" i="1" dirty="0" err="1"/>
              <a:t>Progress</a:t>
            </a:r>
            <a:r>
              <a:rPr lang="es-ES" sz="2900" b="1" dirty="0"/>
              <a:t>.</a:t>
            </a:r>
            <a:endParaRPr lang="es-ES" sz="2900" dirty="0"/>
          </a:p>
        </p:txBody>
      </p:sp>
      <p:sp>
        <p:nvSpPr>
          <p:cNvPr id="3" name="Marcador de contenido 2"/>
          <p:cNvSpPr>
            <a:spLocks noGrp="1"/>
          </p:cNvSpPr>
          <p:nvPr>
            <p:ph idx="1"/>
          </p:nvPr>
        </p:nvSpPr>
        <p:spPr/>
        <p:txBody>
          <a:bodyPr>
            <a:normAutofit/>
          </a:bodyPr>
          <a:lstStyle/>
          <a:p>
            <a:r>
              <a:rPr lang="es-ES" sz="1800" b="1" dirty="0"/>
              <a:t>Procesos de creación y reelaboración autoral con los elementos estéticos y orales de los Orixás.</a:t>
            </a:r>
          </a:p>
          <a:p>
            <a:r>
              <a:rPr lang="es-ES" sz="1800" b="1" dirty="0"/>
              <a:t>Performance. Teatro. Danza.  </a:t>
            </a:r>
          </a:p>
          <a:p>
            <a:pPr marL="0" indent="0">
              <a:buNone/>
            </a:pPr>
            <a:endParaRPr lang="es-ES" sz="1800" b="1" dirty="0"/>
          </a:p>
        </p:txBody>
      </p:sp>
      <p:pic>
        <p:nvPicPr>
          <p:cNvPr id="4" name="Imagen 3"/>
          <p:cNvPicPr>
            <a:picLocks noChangeAspect="1"/>
          </p:cNvPicPr>
          <p:nvPr/>
        </p:nvPicPr>
        <p:blipFill>
          <a:blip r:embed="rId2"/>
          <a:stretch>
            <a:fillRect/>
          </a:stretch>
        </p:blipFill>
        <p:spPr>
          <a:xfrm>
            <a:off x="1208615" y="2729914"/>
            <a:ext cx="2539509" cy="3447050"/>
          </a:xfrm>
          <a:prstGeom prst="rect">
            <a:avLst/>
          </a:prstGeom>
        </p:spPr>
      </p:pic>
      <p:pic>
        <p:nvPicPr>
          <p:cNvPr id="5" name="Imagen 4"/>
          <p:cNvPicPr>
            <a:picLocks noChangeAspect="1"/>
          </p:cNvPicPr>
          <p:nvPr/>
        </p:nvPicPr>
        <p:blipFill>
          <a:blip r:embed="rId3"/>
          <a:stretch>
            <a:fillRect/>
          </a:stretch>
        </p:blipFill>
        <p:spPr>
          <a:xfrm>
            <a:off x="6626535" y="2684001"/>
            <a:ext cx="5097680" cy="3447048"/>
          </a:xfrm>
          <a:prstGeom prst="rect">
            <a:avLst/>
          </a:prstGeom>
        </p:spPr>
      </p:pic>
      <p:pic>
        <p:nvPicPr>
          <p:cNvPr id="7" name="Imagen 6"/>
          <p:cNvPicPr>
            <a:picLocks noChangeAspect="1"/>
          </p:cNvPicPr>
          <p:nvPr/>
        </p:nvPicPr>
        <p:blipFill>
          <a:blip r:embed="rId4"/>
          <a:stretch>
            <a:fillRect/>
          </a:stretch>
        </p:blipFill>
        <p:spPr>
          <a:xfrm>
            <a:off x="3887667" y="2684001"/>
            <a:ext cx="2566672" cy="3470430"/>
          </a:xfrm>
          <a:prstGeom prst="rect">
            <a:avLst/>
          </a:prstGeom>
        </p:spPr>
      </p:pic>
    </p:spTree>
    <p:extLst>
      <p:ext uri="{BB962C8B-B14F-4D97-AF65-F5344CB8AC3E}">
        <p14:creationId xmlns:p14="http://schemas.microsoft.com/office/powerpoint/2010/main" val="29212949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2000" cy="1690688"/>
          </a:xfrm>
          <a:solidFill>
            <a:schemeClr val="accent2">
              <a:lumMod val="75000"/>
            </a:schemeClr>
          </a:solidFill>
          <a:ln>
            <a:solidFill>
              <a:schemeClr val="accent2"/>
            </a:solidFill>
          </a:ln>
        </p:spPr>
        <p:txBody>
          <a:bodyPr>
            <a:scene3d>
              <a:camera prst="orthographicFront"/>
              <a:lightRig rig="soft" dir="t">
                <a:rot lat="0" lon="0" rev="15600000"/>
              </a:lightRig>
            </a:scene3d>
            <a:sp3d extrusionH="57150" prstMaterial="softEdge">
              <a:bevelT w="25400" h="38100"/>
            </a:sp3d>
          </a:bodyPr>
          <a:lstStyle/>
          <a:p>
            <a:pPr algn="r"/>
            <a:r>
              <a:rPr lang="es-ES" b="1" dirty="0">
                <a:ln w="6600">
                  <a:solidFill>
                    <a:schemeClr val="accent2"/>
                  </a:solidFill>
                  <a:prstDash val="solid"/>
                </a:ln>
                <a:effectLst>
                  <a:outerShdw dist="38100" dir="2700000" algn="tl" rotWithShape="0">
                    <a:schemeClr val="accent2"/>
                  </a:outerShdw>
                </a:effectLst>
                <a:highlight>
                  <a:srgbClr val="FF00FF"/>
                </a:highlight>
                <a:latin typeface="Acier BAT Text Gris" panose="02000000000000000000" pitchFamily="2" charset="0"/>
              </a:rPr>
              <a:t>Mis Conclusiones Sobre el Caso Estudiado:</a:t>
            </a:r>
          </a:p>
        </p:txBody>
      </p:sp>
      <p:sp>
        <p:nvSpPr>
          <p:cNvPr id="3" name="Marcador de contenido 2"/>
          <p:cNvSpPr>
            <a:spLocks noGrp="1"/>
          </p:cNvSpPr>
          <p:nvPr>
            <p:ph idx="1"/>
          </p:nvPr>
        </p:nvSpPr>
        <p:spPr>
          <a:xfrm>
            <a:off x="492511" y="1914835"/>
            <a:ext cx="10993245" cy="4586326"/>
          </a:xfrm>
        </p:spPr>
        <p:txBody>
          <a:bodyPr>
            <a:noAutofit/>
          </a:bodyPr>
          <a:lstStyle/>
          <a:p>
            <a:r>
              <a:rPr lang="es-ES" sz="2000" dirty="0"/>
              <a:t>Como no se concluyó la investigación, ni se convirtió en obra artística, o un método, no se puede valorar se las Estrategias utilizadas fueran exitosas o no (Motivos y Estrategias), pero el Estudio de Caso permite conocer las problemáticas y vislumbrar algunas soluciones:  </a:t>
            </a:r>
          </a:p>
          <a:p>
            <a:r>
              <a:rPr lang="es-ES" sz="2000" dirty="0"/>
              <a:t>Las motivaciones de Luis Otávio Burnier derivaban de su interés por la cultura brasileña y por desarrollar un método propio, pero se conectaban, como un eslabón, en los planteamientos de la Antropología Teatral.</a:t>
            </a:r>
          </a:p>
          <a:p>
            <a:r>
              <a:rPr lang="es-ES" sz="2000" dirty="0"/>
              <a:t>Le faltaron paradigmas, dado el carácter novedoso de su investigación.    </a:t>
            </a:r>
          </a:p>
          <a:p>
            <a:r>
              <a:rPr lang="es-ES" sz="2000" dirty="0"/>
              <a:t>Burnier estaba correcto al intuir que se podía trabajar con distintas formas de energía, pero, faltó un protocolo de actuación adaptado a la condición de Artistas-investigadores, en el trabajo de campo en el Candomblé.</a:t>
            </a:r>
          </a:p>
          <a:p>
            <a:r>
              <a:rPr lang="es-ES" sz="2000" dirty="0"/>
              <a:t>Las preguntas de Burnier son respondidas por Leszek </a:t>
            </a:r>
            <a:r>
              <a:rPr lang="es-ES" sz="2000" dirty="0" err="1"/>
              <a:t>Kolankiewicz</a:t>
            </a:r>
            <a:r>
              <a:rPr lang="es-ES" sz="2000" dirty="0"/>
              <a:t>, cuando indica que estos elementos pueden ser investigados en el Teatro, pues ya lo hacía </a:t>
            </a:r>
            <a:r>
              <a:rPr lang="es-ES" sz="2000" dirty="0" err="1"/>
              <a:t>Grotowski</a:t>
            </a:r>
            <a:r>
              <a:rPr lang="es-ES" sz="2000" dirty="0"/>
              <a:t>  y por la Neurociencia, que estudia el fenómeno espiritual por un abordaje humano, biológico y sociocultural.</a:t>
            </a:r>
          </a:p>
          <a:p>
            <a:endParaRPr lang="es-ES" sz="1150" dirty="0"/>
          </a:p>
          <a:p>
            <a:pPr marL="0" indent="0">
              <a:buNone/>
            </a:pPr>
            <a:r>
              <a:rPr lang="es-ES" sz="1300" dirty="0"/>
              <a:t> </a:t>
            </a:r>
          </a:p>
        </p:txBody>
      </p:sp>
    </p:spTree>
    <p:extLst>
      <p:ext uri="{BB962C8B-B14F-4D97-AF65-F5344CB8AC3E}">
        <p14:creationId xmlns:p14="http://schemas.microsoft.com/office/powerpoint/2010/main" val="34721032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E9FFF-4469-A1C6-B5F8-4FA448F61C9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E4C9BF5-BD69-C229-60E3-E291F022CEA3}"/>
              </a:ext>
            </a:extLst>
          </p:cNvPr>
          <p:cNvSpPr>
            <a:spLocks noGrp="1"/>
          </p:cNvSpPr>
          <p:nvPr>
            <p:ph type="title"/>
          </p:nvPr>
        </p:nvSpPr>
        <p:spPr>
          <a:xfrm>
            <a:off x="0" y="1"/>
            <a:ext cx="12192000" cy="1690688"/>
          </a:xfrm>
          <a:solidFill>
            <a:schemeClr val="accent2">
              <a:lumMod val="75000"/>
            </a:schemeClr>
          </a:solidFill>
          <a:ln>
            <a:solidFill>
              <a:schemeClr val="accent2"/>
            </a:solidFill>
          </a:ln>
        </p:spPr>
        <p:txBody>
          <a:bodyPr>
            <a:scene3d>
              <a:camera prst="orthographicFront"/>
              <a:lightRig rig="soft" dir="t">
                <a:rot lat="0" lon="0" rev="15600000"/>
              </a:lightRig>
            </a:scene3d>
            <a:sp3d extrusionH="57150" prstMaterial="softEdge">
              <a:bevelT w="25400" h="38100"/>
            </a:sp3d>
          </a:bodyPr>
          <a:lstStyle/>
          <a:p>
            <a:pPr algn="r"/>
            <a:r>
              <a:rPr lang="es-ES" b="1" dirty="0">
                <a:ln w="6600">
                  <a:solidFill>
                    <a:schemeClr val="accent2"/>
                  </a:solidFill>
                  <a:prstDash val="solid"/>
                </a:ln>
                <a:effectLst>
                  <a:outerShdw dist="38100" dir="2700000" algn="tl" rotWithShape="0">
                    <a:schemeClr val="accent2"/>
                  </a:outerShdw>
                </a:effectLst>
                <a:highlight>
                  <a:srgbClr val="FF00FF"/>
                </a:highlight>
                <a:latin typeface="Acier BAT Text Gris" panose="02000000000000000000" pitchFamily="2" charset="0"/>
              </a:rPr>
              <a:t>Mis Conclusiones Sobre el Caso Estudiado:</a:t>
            </a:r>
          </a:p>
        </p:txBody>
      </p:sp>
      <p:sp>
        <p:nvSpPr>
          <p:cNvPr id="3" name="Marcador de contenido 2">
            <a:extLst>
              <a:ext uri="{FF2B5EF4-FFF2-40B4-BE49-F238E27FC236}">
                <a16:creationId xmlns:a16="http://schemas.microsoft.com/office/drawing/2014/main" id="{C3DD73EC-3FA7-9415-EE0A-8244D654FEF3}"/>
              </a:ext>
            </a:extLst>
          </p:cNvPr>
          <p:cNvSpPr>
            <a:spLocks noGrp="1"/>
          </p:cNvSpPr>
          <p:nvPr>
            <p:ph idx="1"/>
          </p:nvPr>
        </p:nvSpPr>
        <p:spPr>
          <a:xfrm>
            <a:off x="599377" y="1781020"/>
            <a:ext cx="10993245" cy="4586326"/>
          </a:xfrm>
        </p:spPr>
        <p:txBody>
          <a:bodyPr>
            <a:noAutofit/>
          </a:bodyPr>
          <a:lstStyle/>
          <a:p>
            <a:r>
              <a:rPr lang="es-ES" sz="1600" dirty="0"/>
              <a:t>Las dudas sobre a la necesidad de la Iniciación para estudiar ciertos contenidos, también se resuelven, por medio de los conceptos de la Física Moderna, la Incertidumbre y la Teoría del Caos, presentados por Georges </a:t>
            </a:r>
            <a:r>
              <a:rPr lang="es-ES" sz="1600" dirty="0" err="1"/>
              <a:t>Balandier</a:t>
            </a:r>
            <a:r>
              <a:rPr lang="es-ES" sz="1600" dirty="0"/>
              <a:t> y Bertrand </a:t>
            </a:r>
            <a:r>
              <a:rPr lang="es-ES" sz="1600" dirty="0" err="1"/>
              <a:t>Hell</a:t>
            </a:r>
            <a:r>
              <a:rPr lang="es-ES" sz="1600" dirty="0"/>
              <a:t>, que aproximan estos conceptos al ritual y a la teatralidad. Lo que indica que cuando se da un paso en la profundización, en el terreno del ritual, hay que valorarlo con parámetros propios de este contexto. Lo que equivale a decir que hay que tener en cuenta el poder del inconsciente y de realidades intangibles, en nosotros mismos.</a:t>
            </a:r>
          </a:p>
          <a:p>
            <a:r>
              <a:rPr lang="es-ES" sz="1600" dirty="0"/>
              <a:t>Todavía, esta no es una regla fija, pues como decía Augusto </a:t>
            </a:r>
            <a:r>
              <a:rPr lang="es-ES" sz="1600" dirty="0" err="1"/>
              <a:t>Omolu</a:t>
            </a:r>
            <a:r>
              <a:rPr lang="es-ES" sz="1600" b="1" dirty="0"/>
              <a:t>, “depende de lo que quieres investigar”. Lo que quiere decir que se puede elegir diferentes abordajes, en distintos grados de complejidad. </a:t>
            </a:r>
          </a:p>
          <a:p>
            <a:r>
              <a:rPr lang="es-ES" sz="1600" dirty="0"/>
              <a:t>Se comprende la relevancia del trabajo realizado por Luís </a:t>
            </a:r>
            <a:r>
              <a:rPr lang="es-ES" sz="1600" dirty="0" err="1"/>
              <a:t>Otávio</a:t>
            </a:r>
            <a:r>
              <a:rPr lang="es-ES" sz="1600" dirty="0"/>
              <a:t> </a:t>
            </a:r>
            <a:r>
              <a:rPr lang="es-ES" sz="1600" dirty="0" err="1"/>
              <a:t>Burnier</a:t>
            </a:r>
            <a:r>
              <a:rPr lang="es-ES" sz="1600" dirty="0"/>
              <a:t> y Carlos </a:t>
            </a:r>
            <a:r>
              <a:rPr lang="es-ES" sz="1600" dirty="0" err="1"/>
              <a:t>Simioni</a:t>
            </a:r>
            <a:r>
              <a:rPr lang="es-ES" sz="1600" dirty="0"/>
              <a:t>, sobre todo por el pionerismo en trabajar  con estos elementos en tamaña profundidad, infelizmente el trabajo no fue concluido y no se convirtió en un método que pudiera ser transmitido a otros actores, sin embargo, el simple hecho de haber empezado y todos los cuidades y respeto con el campo de estudio, representan un interés genuino en conocer aspectos de la cultura brasileña poco estudiados por las Artes Escénicas.  </a:t>
            </a:r>
          </a:p>
          <a:p>
            <a:r>
              <a:rPr lang="es-ES" sz="1600" dirty="0"/>
              <a:t>Pero, siempre hará falta conocimiento, orientación y un protocolo de investigación que contemple cuestiones como  el el cuerpo, la mente, aspectos emocionales y estados alterados de la consciencia, propios del medio, lo que puede ocurrir a depender de la sensibilidad de las personas y siempre se deberá considerar la iniciación, pues es la condición necesaria para adquirir conocimientos y para preparar el cuerpo para el trance, como bien lo recuerda el antropólogo Bertrand </a:t>
            </a:r>
            <a:r>
              <a:rPr lang="es-ES" sz="1600" dirty="0" err="1"/>
              <a:t>Hell</a:t>
            </a:r>
            <a:r>
              <a:rPr lang="es-ES" sz="1600" dirty="0"/>
              <a:t>. No obstante, siempre será posible modular el abordaje,  optando por elementos menos exigente. En el caso de </a:t>
            </a:r>
            <a:r>
              <a:rPr lang="es-ES" sz="1600" dirty="0" err="1"/>
              <a:t>Burnier</a:t>
            </a:r>
            <a:r>
              <a:rPr lang="es-ES" sz="1600" dirty="0"/>
              <a:t> y </a:t>
            </a:r>
            <a:r>
              <a:rPr lang="es-ES" sz="1600" dirty="0" err="1"/>
              <a:t>Simioni</a:t>
            </a:r>
            <a:r>
              <a:rPr lang="es-ES" sz="1600" dirty="0"/>
              <a:t>, la iniciación podría ser necesaria, dado la profundidad del trabajo que realizaban, pero siempre hay opciones. </a:t>
            </a:r>
          </a:p>
          <a:p>
            <a:pPr marL="0" indent="0">
              <a:buNone/>
            </a:pPr>
            <a:r>
              <a:rPr lang="es-ES" sz="1800" dirty="0"/>
              <a:t> </a:t>
            </a:r>
          </a:p>
        </p:txBody>
      </p:sp>
    </p:spTree>
    <p:extLst>
      <p:ext uri="{BB962C8B-B14F-4D97-AF65-F5344CB8AC3E}">
        <p14:creationId xmlns:p14="http://schemas.microsoft.com/office/powerpoint/2010/main" val="27663800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ítulo 1"/>
          <p:cNvSpPr>
            <a:spLocks noGrp="1"/>
          </p:cNvSpPr>
          <p:nvPr>
            <p:ph type="title"/>
          </p:nvPr>
        </p:nvSpPr>
        <p:spPr>
          <a:xfrm>
            <a:off x="838200" y="365125"/>
            <a:ext cx="5393361" cy="1325563"/>
          </a:xfrm>
        </p:spPr>
        <p:txBody>
          <a:bodyPr>
            <a:normAutofit/>
          </a:bodyPr>
          <a:lstStyle/>
          <a:p>
            <a:r>
              <a:rPr lang="es-ES" b="1" dirty="0">
                <a:highlight>
                  <a:srgbClr val="FF00FF"/>
                </a:highlight>
              </a:rPr>
              <a:t>GRACIAS</a:t>
            </a:r>
            <a:r>
              <a:rPr lang="es-ES" dirty="0"/>
              <a:t> </a:t>
            </a:r>
            <a:endParaRPr lang="es-ES"/>
          </a:p>
        </p:txBody>
      </p:sp>
      <p:sp>
        <p:nvSpPr>
          <p:cNvPr id="5" name="Marcador de contenido 4">
            <a:extLst>
              <a:ext uri="{FF2B5EF4-FFF2-40B4-BE49-F238E27FC236}">
                <a16:creationId xmlns:a16="http://schemas.microsoft.com/office/drawing/2014/main" id="{82FDEFB6-4FD6-5FCC-B893-7EC50B1A666C}"/>
              </a:ext>
            </a:extLst>
          </p:cNvPr>
          <p:cNvSpPr>
            <a:spLocks noGrp="1"/>
          </p:cNvSpPr>
          <p:nvPr>
            <p:ph idx="1"/>
          </p:nvPr>
        </p:nvSpPr>
        <p:spPr>
          <a:xfrm>
            <a:off x="838200" y="1825625"/>
            <a:ext cx="5393361" cy="4351338"/>
          </a:xfrm>
        </p:spPr>
        <p:txBody>
          <a:bodyPr>
            <a:normAutofit/>
          </a:bodyPr>
          <a:lstStyle/>
          <a:p>
            <a:pPr marL="0" indent="0">
              <a:buNone/>
            </a:pPr>
            <a:r>
              <a:rPr lang="es-ES" sz="2400" dirty="0">
                <a:highlight>
                  <a:srgbClr val="FF00FF"/>
                </a:highlight>
              </a:rPr>
              <a:t>PROF. DRA. ELIZABETH FIRMINO PEREIRA </a:t>
            </a:r>
          </a:p>
          <a:p>
            <a:r>
              <a:rPr lang="es-ES" sz="2400" dirty="0"/>
              <a:t> Actriz, Arte Educadora e Investigadora del Candomblé desde 1988, iniciada desde 1990. </a:t>
            </a:r>
            <a:r>
              <a:rPr lang="es-ES" sz="2400" dirty="0" err="1"/>
              <a:t>Egbomi</a:t>
            </a:r>
            <a:r>
              <a:rPr lang="es-ES" sz="2400" dirty="0"/>
              <a:t> desde 1997. </a:t>
            </a:r>
          </a:p>
          <a:p>
            <a:r>
              <a:rPr lang="es-ES" sz="2400" dirty="0"/>
              <a:t>Licenciada en Educación Artística por el Instituto de Artes de la UNESP. Doctora en Artes Escénicas por la URJC – Universidad Rey Juan Carlos, Madrid, España; título reconocido en Brasil por la UNIRIO.  </a:t>
            </a:r>
          </a:p>
          <a:p>
            <a:r>
              <a:rPr lang="es-ES" sz="2400" dirty="0">
                <a:hlinkClick r:id="rId2"/>
              </a:rPr>
              <a:t>contacto@bethfirmino.com</a:t>
            </a:r>
            <a:r>
              <a:rPr lang="es-ES" sz="2400"/>
              <a:t> </a:t>
            </a:r>
          </a:p>
        </p:txBody>
      </p:sp>
      <p:pic>
        <p:nvPicPr>
          <p:cNvPr id="7" name="Imagen 6" descr="Diagrama&#10;&#10;Descripción generada automáticamente">
            <a:extLst>
              <a:ext uri="{FF2B5EF4-FFF2-40B4-BE49-F238E27FC236}">
                <a16:creationId xmlns:a16="http://schemas.microsoft.com/office/drawing/2014/main" id="{58E0962A-142F-6BD9-C05B-32D3FE373BF8}"/>
              </a:ext>
            </a:extLst>
          </p:cNvPr>
          <p:cNvPicPr>
            <a:picLocks noChangeAspect="1"/>
          </p:cNvPicPr>
          <p:nvPr/>
        </p:nvPicPr>
        <p:blipFill>
          <a:blip r:embed="rId3">
            <a:extLst>
              <a:ext uri="{28A0092B-C50C-407E-A947-70E740481C1C}">
                <a14:useLocalDpi xmlns:a14="http://schemas.microsoft.com/office/drawing/2010/main" val="0"/>
              </a:ext>
            </a:extLst>
          </a:blip>
          <a:srcRect r="3" b="3"/>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4"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94096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D65930-A95F-CAE6-ECED-E1E2CCBEBB26}"/>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2D05657-94EE-4B2D-BC1B-A1D0650636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c 22">
            <a:extLst>
              <a:ext uri="{FF2B5EF4-FFF2-40B4-BE49-F238E27FC236}">
                <a16:creationId xmlns:a16="http://schemas.microsoft.com/office/drawing/2014/main" id="{7586665A-47B3-4AEE-BC94-15D89FF70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5099" y="486184"/>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ítulo 1">
            <a:extLst>
              <a:ext uri="{FF2B5EF4-FFF2-40B4-BE49-F238E27FC236}">
                <a16:creationId xmlns:a16="http://schemas.microsoft.com/office/drawing/2014/main" id="{A590BE9F-1638-FA4D-87FD-4860F2DFC0FD}"/>
              </a:ext>
            </a:extLst>
          </p:cNvPr>
          <p:cNvSpPr>
            <a:spLocks noGrp="1"/>
          </p:cNvSpPr>
          <p:nvPr>
            <p:ph type="title"/>
          </p:nvPr>
        </p:nvSpPr>
        <p:spPr>
          <a:xfrm>
            <a:off x="4184542" y="486184"/>
            <a:ext cx="7363990" cy="1325563"/>
          </a:xfrm>
        </p:spPr>
        <p:txBody>
          <a:bodyPr>
            <a:normAutofit/>
          </a:bodyPr>
          <a:lstStyle/>
          <a:p>
            <a:r>
              <a:rPr lang="es-ES" b="1" dirty="0">
                <a:highlight>
                  <a:srgbClr val="FF00FF"/>
                </a:highlight>
              </a:rPr>
              <a:t>GRACIAS</a:t>
            </a:r>
            <a:r>
              <a:rPr lang="es-ES" dirty="0"/>
              <a:t> </a:t>
            </a:r>
            <a:endParaRPr lang="es-ES"/>
          </a:p>
        </p:txBody>
      </p:sp>
      <p:pic>
        <p:nvPicPr>
          <p:cNvPr id="4" name="Imagen 3" descr="Código QR&#10;&#10;Descripción generada automáticamente">
            <a:extLst>
              <a:ext uri="{FF2B5EF4-FFF2-40B4-BE49-F238E27FC236}">
                <a16:creationId xmlns:a16="http://schemas.microsoft.com/office/drawing/2014/main" id="{F92C7969-D531-0B2F-91AD-7909EC19F1E7}"/>
              </a:ext>
            </a:extLst>
          </p:cNvPr>
          <p:cNvPicPr>
            <a:picLocks noChangeAspect="1"/>
          </p:cNvPicPr>
          <p:nvPr/>
        </p:nvPicPr>
        <p:blipFill>
          <a:blip r:embed="rId2">
            <a:extLst>
              <a:ext uri="{28A0092B-C50C-407E-A947-70E740481C1C}">
                <a14:useLocalDpi xmlns:a14="http://schemas.microsoft.com/office/drawing/2010/main" val="0"/>
              </a:ext>
            </a:extLst>
          </a:blip>
          <a:srcRect r="3" b="3"/>
          <a:stretch/>
        </p:blipFill>
        <p:spPr>
          <a:xfrm>
            <a:off x="576217" y="252833"/>
            <a:ext cx="3124027" cy="3124027"/>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pic>
        <p:nvPicPr>
          <p:cNvPr id="7" name="Imagen 6" descr="Diagrama&#10;&#10;Descripción generada automáticamente">
            <a:extLst>
              <a:ext uri="{FF2B5EF4-FFF2-40B4-BE49-F238E27FC236}">
                <a16:creationId xmlns:a16="http://schemas.microsoft.com/office/drawing/2014/main" id="{45B33334-5D6B-788C-B4CE-2C9CAC6687CB}"/>
              </a:ext>
            </a:extLst>
          </p:cNvPr>
          <p:cNvPicPr>
            <a:picLocks noChangeAspect="1"/>
          </p:cNvPicPr>
          <p:nvPr/>
        </p:nvPicPr>
        <p:blipFill>
          <a:blip r:embed="rId3">
            <a:extLst>
              <a:ext uri="{28A0092B-C50C-407E-A947-70E740481C1C}">
                <a14:useLocalDpi xmlns:a14="http://schemas.microsoft.com/office/drawing/2010/main" val="0"/>
              </a:ext>
            </a:extLst>
          </a:blip>
          <a:srcRect r="3" b="3"/>
          <a:stretch/>
        </p:blipFill>
        <p:spPr>
          <a:xfrm>
            <a:off x="581526" y="3486449"/>
            <a:ext cx="3118718" cy="3118718"/>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
        <p:nvSpPr>
          <p:cNvPr id="5" name="Marcador de contenido 4">
            <a:extLst>
              <a:ext uri="{FF2B5EF4-FFF2-40B4-BE49-F238E27FC236}">
                <a16:creationId xmlns:a16="http://schemas.microsoft.com/office/drawing/2014/main" id="{C606C4FC-A0E4-32C3-35B3-E2BD644D71E9}"/>
              </a:ext>
            </a:extLst>
          </p:cNvPr>
          <p:cNvSpPr>
            <a:spLocks noGrp="1"/>
          </p:cNvSpPr>
          <p:nvPr>
            <p:ph idx="1"/>
          </p:nvPr>
        </p:nvSpPr>
        <p:spPr>
          <a:xfrm>
            <a:off x="4184542" y="1946684"/>
            <a:ext cx="7363990" cy="4351338"/>
          </a:xfrm>
        </p:spPr>
        <p:txBody>
          <a:bodyPr>
            <a:normAutofit/>
          </a:bodyPr>
          <a:lstStyle/>
          <a:p>
            <a:pPr marL="0" indent="0">
              <a:buNone/>
            </a:pPr>
            <a:r>
              <a:rPr lang="es-ES" dirty="0">
                <a:highlight>
                  <a:srgbClr val="FF00FF"/>
                </a:highlight>
              </a:rPr>
              <a:t>PROF. DRA. ELIZABETH FIRMINO PEREIRA </a:t>
            </a:r>
          </a:p>
          <a:p>
            <a:pPr marL="0" indent="0">
              <a:buNone/>
            </a:pPr>
            <a:endParaRPr lang="es-ES" dirty="0">
              <a:hlinkClick r:id="rId4"/>
            </a:endParaRPr>
          </a:p>
          <a:p>
            <a:pPr marL="0" indent="0">
              <a:buNone/>
            </a:pPr>
            <a:endParaRPr lang="es-ES" dirty="0">
              <a:hlinkClick r:id="rId4"/>
            </a:endParaRPr>
          </a:p>
          <a:p>
            <a:pPr marL="0" indent="0">
              <a:buNone/>
            </a:pPr>
            <a:endParaRPr lang="es-ES" dirty="0">
              <a:hlinkClick r:id="rId4"/>
            </a:endParaRPr>
          </a:p>
          <a:p>
            <a:pPr marL="0" indent="0">
              <a:buNone/>
            </a:pPr>
            <a:endParaRPr lang="es-ES" dirty="0">
              <a:hlinkClick r:id="rId4"/>
            </a:endParaRPr>
          </a:p>
          <a:p>
            <a:pPr marL="0" indent="0">
              <a:buNone/>
            </a:pPr>
            <a:endParaRPr lang="es-ES" dirty="0">
              <a:hlinkClick r:id="rId4"/>
            </a:endParaRPr>
          </a:p>
          <a:p>
            <a:pPr marL="0" indent="0">
              <a:buNone/>
            </a:pPr>
            <a:r>
              <a:rPr lang="es-ES" dirty="0">
                <a:hlinkClick r:id="rId4"/>
              </a:rPr>
              <a:t>contacto@bethfirmino.com</a:t>
            </a:r>
            <a:r>
              <a:rPr lang="es-ES" dirty="0"/>
              <a:t> </a:t>
            </a:r>
          </a:p>
          <a:p>
            <a:pPr marL="0" indent="0">
              <a:buNone/>
            </a:pPr>
            <a:r>
              <a:rPr lang="es-ES" dirty="0">
                <a:hlinkClick r:id="rId5"/>
              </a:rPr>
              <a:t>poetica.de.orixas@gmail.com</a:t>
            </a:r>
            <a:r>
              <a:rPr lang="es-ES" dirty="0"/>
              <a:t> </a:t>
            </a:r>
          </a:p>
          <a:p>
            <a:pPr marL="0" indent="0">
              <a:buNone/>
            </a:pPr>
            <a:endParaRPr lang="es-ES" dirty="0"/>
          </a:p>
        </p:txBody>
      </p:sp>
    </p:spTree>
    <p:extLst>
      <p:ext uri="{BB962C8B-B14F-4D97-AF65-F5344CB8AC3E}">
        <p14:creationId xmlns:p14="http://schemas.microsoft.com/office/powerpoint/2010/main" val="9962434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5352</TotalTime>
  <Words>12026</Words>
  <Application>Microsoft Macintosh PowerPoint</Application>
  <PresentationFormat>Panorámica</PresentationFormat>
  <Paragraphs>530</Paragraphs>
  <Slides>66</Slides>
  <Notes>0</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66</vt:i4>
      </vt:variant>
    </vt:vector>
  </HeadingPairs>
  <TitlesOfParts>
    <vt:vector size="72" baseType="lpstr">
      <vt:lpstr>Acier BAT Text Gris</vt:lpstr>
      <vt:lpstr>Arial</vt:lpstr>
      <vt:lpstr>Calibri</vt:lpstr>
      <vt:lpstr>Calibri Light</vt:lpstr>
      <vt:lpstr>Times New Roman</vt:lpstr>
      <vt:lpstr>Tema de Office</vt:lpstr>
      <vt:lpstr>UNIVERSIDAD REY JUAN CARLOS  Departamento de Ciencias de la Educación, Lenguaje, Cultura y Artes, Ciencias Histórica-Jurídica y Humanísticas y Lenguas Modernas Facultad de Ciencias Jurídicas y Sociales  LUÍS OTÁVIO BURNIER, EL GRUPO LUME Y EL CANDOMBLÉ  SIETE AÑOS DE INVESTIGACIÓN (1988 – 1995) </vt:lpstr>
      <vt:lpstr>Presentación de PowerPoint</vt:lpstr>
      <vt:lpstr>Introducción </vt:lpstr>
      <vt:lpstr>                                                                                                ESTUDIO DE CASO La Investigación de Luís Otávio Burnier y Carlos Simioni (Lume Teatro), realizada en el Candomblé de Mãe Dango, entre 1988 y 1995.                                                     </vt:lpstr>
      <vt:lpstr>Presentación de PowerPoint</vt:lpstr>
      <vt:lpstr>Presentación de PowerPoint</vt:lpstr>
      <vt:lpstr>Presentación de PowerPoint</vt:lpstr>
      <vt:lpstr>Presentación de PowerPoint</vt:lpstr>
      <vt:lpstr> La Investigación de Burnier y Simioni en el Candomblé (1988-1995)                                                                                     SOBRE LAS HIPÓTESIS  </vt:lpstr>
      <vt:lpstr>La Investigación de Burnier y Simioni en el Candomblé (1988-1995) Luís Otávio Burnier (Campinas-SP 1956 – Campinas-SP, 1995)</vt:lpstr>
      <vt:lpstr>La Investigación de Burnier y Simioni en el Candomblé (1988-1995) Luís Otávio Burnier (Campinas-SP 1956 – Campinas-SP, 1995)</vt:lpstr>
      <vt:lpstr>La Investigación de Burnier y Simioni en el Candomblé (1988-1995) Luís Otávio Burnier (Campinas-SP 1956 – Campinas-SP, 1995)</vt:lpstr>
      <vt:lpstr>La Investigación de Burnier y Simioni en el Candomblé (1988-1995) Carlos Simioni (Curitiba-PR, 1958)</vt:lpstr>
      <vt:lpstr>Presentación de PowerPoint</vt:lpstr>
      <vt:lpstr>Presentación de PowerPoint</vt:lpstr>
      <vt:lpstr>La Investigación de Burnier y Simioni en el Candomblé (1988-1995) Carlos Simioni (Curitiba-PR, 1958)</vt:lpstr>
      <vt:lpstr>La Investigación de Burnier y Simioni en el Candomblé (1988-1995) Mãe Dango de Hongolo [Eunice de Souza] (Belo Horizonte – MG,  1952)</vt:lpstr>
      <vt:lpstr>Presentación de PowerPoint</vt:lpstr>
      <vt:lpstr>                                                                     ESTUDIO DE CASO  LUME – Núcleo Interdisciplinar de Pesquisas Teatrales de la Unicamp [Universidad de Campinas]. (Campinas - SP, 1985)</vt:lpstr>
      <vt:lpstr>                                                                     ESTUDIO DE CASO  LUME – Núcleo Interdisciplinar de Pesquisas Teatrales de la Unicamp [Universidad de Campinas]. (Campinas - SP, 1985)</vt:lpstr>
      <vt:lpstr>                                                                     ESTUDIO DE CASO  LUME – Núcleo Interdisciplinar de Pesquisas Teatrales de la Unicamp [Universidad de Campinas]. (Campinas - SP, 1985)</vt:lpstr>
      <vt:lpstr>MEDIACIÓN HISTÓRICA                                                        El Flujo Atlántico y el Continental  La Diáspora Africana. Formación y Expansión del Candomblé en Brasil  </vt:lpstr>
      <vt:lpstr>     El Flujo Atlántico y el Continental  La Diáspora Africana. Formación y Expansión del Candomblé en Brasil</vt:lpstr>
      <vt:lpstr>     El Flujo Atlántico y el Continental  La Diáspora Africana. Formación y Expansión del Candomblé en Brasil</vt:lpstr>
      <vt:lpstr>Presentación de PowerPoint</vt:lpstr>
      <vt:lpstr>     El Flujo Atlántico y el Continental  La Diáspora Africana. Formación y Expansión del Candomblé en Brasil </vt:lpstr>
      <vt:lpstr>     El Flujo Atlántico y el Continental  La Diáspora Africana. Formación y Expansión del Candomblé en Brasil</vt:lpstr>
      <vt:lpstr>     El Flujo Atlántico y el Continental  La Diáspora Africana. Formación y Expansión del Candomblé en Brasil </vt:lpstr>
      <vt:lpstr>     El Flujo Atlántico y el Continental  La Diáspora Africana. Formación y Expansión del Candomblé en Brasil</vt:lpstr>
      <vt:lpstr>                                  Flujos Mediterráneo y Proto-mediterráneo                       Relaciones entre África y el Mundo Antiguo </vt:lpstr>
      <vt:lpstr>                                  Flujos Mediterráneo y Proto-mediterráneo                       Relaciones entre África y el Mundo Antiguo </vt:lpstr>
      <vt:lpstr>                                   Flujos Mediterráneo y Proto Mediterráneo  Relaciones entre África y el Mundo Antiguo </vt:lpstr>
      <vt:lpstr>                                  Flujos Mediterráneo y Proto-mediterráneo                       Relaciones entre África y el Mundo Antiguo </vt:lpstr>
      <vt:lpstr>MEDIACIÓN PSICOSOCIAL                                                                          Diálogos Interdisciplinares Cosmogonía, Sistema de Valores y Prácticas Rituales del Candomblé </vt:lpstr>
      <vt:lpstr>                                                             Diálogos Interdisciplinares        Cosmogonía, Sistema de Valores y Prácticas Rituales del Candomblé </vt:lpstr>
      <vt:lpstr>                                                             Diálogos Interdisciplinares                                      La Antropología Teatral</vt:lpstr>
      <vt:lpstr>                                                             Diálogos Interdisciplinares                                      La Antropología Teatral</vt:lpstr>
      <vt:lpstr>                                                             Diálogos Interdisciplinares                                      La Antropología Teatral</vt:lpstr>
      <vt:lpstr>                                                             Diálogos Interdisciplinares                                      La Antropología Teatral</vt:lpstr>
      <vt:lpstr>                                                             Diálogos Interdisciplinares                                      La Antropología Teatral</vt:lpstr>
      <vt:lpstr>                                                             Diálogos Interdisciplinares                                      La Antropología Teatral</vt:lpstr>
      <vt:lpstr>                                                             Diálogos Interdisciplinares                                      La Antropología Teatral</vt:lpstr>
      <vt:lpstr>                                                            Diálogos Interdisciplinares                                        Neurociencia Cognitiva</vt:lpstr>
      <vt:lpstr>                                                            Diálogos Interdisciplinares                                        Neurociencia Cognitiva</vt:lpstr>
      <vt:lpstr>                                                            Diálogos Interdisciplinares                                         Neurociencia Cognitiva</vt:lpstr>
      <vt:lpstr>Presentación de PowerPoint</vt:lpstr>
      <vt:lpstr>                                                            Diálogos Interdisciplinares                                       Neurociencia Cognitiva</vt:lpstr>
      <vt:lpstr>                                                            Diálogos Interdisciplinares                                   La Neurociencia Cognitiva</vt:lpstr>
      <vt:lpstr>                                                       Diálogos Interdisciplinares                                    La Física Moderna</vt:lpstr>
      <vt:lpstr>                                                       Diálogos Interdisciplinares                                    La Física Moderna</vt:lpstr>
      <vt:lpstr> MEDIACIÓN ESTÉTICA                                                                       Patrimonio Cultural: Herencia y Continuidad    </vt:lpstr>
      <vt:lpstr>                                                                Patrimonio Cultural                             Elementos Estéticos del Candomblé</vt:lpstr>
      <vt:lpstr>                                                                   Patrimonio Cultural                             Elementos Estéticos del Candomblé</vt:lpstr>
      <vt:lpstr>                                                                   Patrimonio Cultural                             Elementos Estéticos del Candomblé</vt:lpstr>
      <vt:lpstr>                                                                   Patrimonio Cultural                             Elementos Estéticos del Candomblé</vt:lpstr>
      <vt:lpstr>                                                                   Patrimonio Cultural                             Elementos Estéticos del Candomblé</vt:lpstr>
      <vt:lpstr>                                                                   Patrimonio Cultural                             Elementos Estéticos del Candomblé</vt:lpstr>
      <vt:lpstr>                                                                   Patrimonio Cultural                             Elementos Estéticos del Candomblé</vt:lpstr>
      <vt:lpstr>Procesos Creativos Antoni Miralda (Terrasa, Barcelona,1942). Food Cultura </vt:lpstr>
      <vt:lpstr>Procesos Creativos        Carlos Franco (Madrid,1951). El universo mítico y cromático. </vt:lpstr>
      <vt:lpstr>                                                                                    Procesos Creativos  Augusto Omolu(Salvador - BA,1962 – Salvador – BA, 2013)  Danza de Orixás. Dramaturgia de los Orixás.  </vt:lpstr>
      <vt:lpstr>                                                                                    Procesos Creativos Elizabeth Firmino Pereira(Uberlândia- MG,1966)  Mitos, Cánticos y Danza de Orixás. Teatro y Performance. Work in Progress.</vt:lpstr>
      <vt:lpstr>Mis Conclusiones Sobre el Caso Estudiado:</vt:lpstr>
      <vt:lpstr>Mis Conclusiones Sobre el Caso Estudiado:</vt:lpstr>
      <vt:lpstr>GRACIAS </vt:lpstr>
      <vt:lpstr>GRACIAS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Elizabeth Firmino Pereira</dc:creator>
  <cp:lastModifiedBy>Elizabeth Firmino Pereira</cp:lastModifiedBy>
  <cp:revision>316</cp:revision>
  <cp:lastPrinted>2016-01-22T12:58:11Z</cp:lastPrinted>
  <dcterms:created xsi:type="dcterms:W3CDTF">2016-01-15T19:03:03Z</dcterms:created>
  <dcterms:modified xsi:type="dcterms:W3CDTF">2024-10-14T05:06:18Z</dcterms:modified>
  <cp:contentStatus/>
</cp:coreProperties>
</file>